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2.xml" ContentType="application/vnd.openxmlformats-officedocument.presentationml.notesSlide+xml"/>
  <Override PartName="/ppt/tags/tag21.xml" ContentType="application/vnd.openxmlformats-officedocument.presentationml.tags+xml"/>
  <Override PartName="/ppt/notesSlides/notesSlide1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6.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33.xml" ContentType="application/vnd.openxmlformats-officedocument.presentationml.tags+xml"/>
  <Override PartName="/ppt/notesSlides/notesSlide40.xml" ContentType="application/vnd.openxmlformats-officedocument.presentationml.notesSlide+xml"/>
  <Override PartName="/ppt/tags/tag34.xml" ContentType="application/vnd.openxmlformats-officedocument.presentationml.tags+xml"/>
  <Override PartName="/ppt/notesSlides/notesSlide41.xml" ContentType="application/vnd.openxmlformats-officedocument.presentationml.notesSlide+xml"/>
  <Override PartName="/ppt/tags/tag35.xml" ContentType="application/vnd.openxmlformats-officedocument.presentationml.tags+xml"/>
  <Override PartName="/ppt/notesSlides/notesSlide42.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4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44.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45.xml" ContentType="application/vnd.openxmlformats-officedocument.presentationml.notesSlide+xml"/>
  <Override PartName="/ppt/tags/tag46.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83"/>
  </p:notesMasterIdLst>
  <p:handoutMasterIdLst>
    <p:handoutMasterId r:id="rId84"/>
  </p:handoutMasterIdLst>
  <p:sldIdLst>
    <p:sldId id="333" r:id="rId6"/>
    <p:sldId id="293" r:id="rId7"/>
    <p:sldId id="257" r:id="rId8"/>
    <p:sldId id="258" r:id="rId9"/>
    <p:sldId id="296" r:id="rId10"/>
    <p:sldId id="297" r:id="rId11"/>
    <p:sldId id="298" r:id="rId12"/>
    <p:sldId id="299" r:id="rId13"/>
    <p:sldId id="300" r:id="rId14"/>
    <p:sldId id="262" r:id="rId15"/>
    <p:sldId id="303" r:id="rId16"/>
    <p:sldId id="314" r:id="rId17"/>
    <p:sldId id="304" r:id="rId18"/>
    <p:sldId id="305" r:id="rId19"/>
    <p:sldId id="306" r:id="rId20"/>
    <p:sldId id="307" r:id="rId21"/>
    <p:sldId id="308" r:id="rId22"/>
    <p:sldId id="309" r:id="rId23"/>
    <p:sldId id="315" r:id="rId24"/>
    <p:sldId id="316" r:id="rId25"/>
    <p:sldId id="318" r:id="rId26"/>
    <p:sldId id="317" r:id="rId27"/>
    <p:sldId id="319" r:id="rId28"/>
    <p:sldId id="320" r:id="rId29"/>
    <p:sldId id="321" r:id="rId30"/>
    <p:sldId id="322" r:id="rId31"/>
    <p:sldId id="323" r:id="rId32"/>
    <p:sldId id="324" r:id="rId33"/>
    <p:sldId id="325" r:id="rId34"/>
    <p:sldId id="295" r:id="rId35"/>
    <p:sldId id="263" r:id="rId36"/>
    <p:sldId id="326" r:id="rId37"/>
    <p:sldId id="264" r:id="rId38"/>
    <p:sldId id="327" r:id="rId39"/>
    <p:sldId id="328" r:id="rId40"/>
    <p:sldId id="329" r:id="rId41"/>
    <p:sldId id="330" r:id="rId42"/>
    <p:sldId id="331" r:id="rId43"/>
    <p:sldId id="334" r:id="rId44"/>
    <p:sldId id="363" r:id="rId45"/>
    <p:sldId id="364" r:id="rId46"/>
    <p:sldId id="337" r:id="rId47"/>
    <p:sldId id="338" r:id="rId48"/>
    <p:sldId id="339" r:id="rId49"/>
    <p:sldId id="340" r:id="rId50"/>
    <p:sldId id="341" r:id="rId51"/>
    <p:sldId id="342" r:id="rId52"/>
    <p:sldId id="343" r:id="rId53"/>
    <p:sldId id="344" r:id="rId54"/>
    <p:sldId id="345" r:id="rId55"/>
    <p:sldId id="346" r:id="rId56"/>
    <p:sldId id="347" r:id="rId57"/>
    <p:sldId id="348" r:id="rId58"/>
    <p:sldId id="349" r:id="rId59"/>
    <p:sldId id="350" r:id="rId60"/>
    <p:sldId id="351" r:id="rId61"/>
    <p:sldId id="352" r:id="rId62"/>
    <p:sldId id="353" r:id="rId63"/>
    <p:sldId id="354" r:id="rId64"/>
    <p:sldId id="355" r:id="rId65"/>
    <p:sldId id="356" r:id="rId66"/>
    <p:sldId id="357" r:id="rId67"/>
    <p:sldId id="358" r:id="rId68"/>
    <p:sldId id="359" r:id="rId69"/>
    <p:sldId id="365" r:id="rId70"/>
    <p:sldId id="361" r:id="rId71"/>
    <p:sldId id="362" r:id="rId72"/>
    <p:sldId id="366" r:id="rId73"/>
    <p:sldId id="367" r:id="rId74"/>
    <p:sldId id="368" r:id="rId75"/>
    <p:sldId id="369" r:id="rId76"/>
    <p:sldId id="370" r:id="rId77"/>
    <p:sldId id="371" r:id="rId78"/>
    <p:sldId id="288" r:id="rId79"/>
    <p:sldId id="290" r:id="rId80"/>
    <p:sldId id="291" r:id="rId81"/>
    <p:sldId id="292" r:id="rId82"/>
  </p:sldIdLst>
  <p:sldSz cx="12188825" cy="6858000"/>
  <p:notesSz cx="6858000" cy="9296400"/>
  <p:embeddedFontLst>
    <p:embeddedFont>
      <p:font typeface="Segoe Light" pitchFamily="34" charset="0"/>
      <p:regular r:id="rId85"/>
      <p:italic r:id="rId86"/>
    </p:embeddedFont>
    <p:embeddedFont>
      <p:font typeface="Courier New Bold" pitchFamily="49" charset="0"/>
      <p:bold r:id="rId87"/>
    </p:embeddedFont>
    <p:embeddedFont>
      <p:font typeface="Segoe UI Light" pitchFamily="34" charset="0"/>
      <p:regular r:id="rId88"/>
    </p:embeddedFont>
    <p:embeddedFont>
      <p:font typeface="Segoe UI" pitchFamily="34" charset="0"/>
      <p:regular r:id="rId89"/>
      <p:bold r:id="rId90"/>
      <p:italic r:id="rId91"/>
      <p:boldItalic r:id="rId92"/>
    </p:embeddedFont>
    <p:embeddedFont>
      <p:font typeface="Consolas" pitchFamily="49" charset="0"/>
      <p:regular r:id="rId93"/>
      <p:bold r:id="rId94"/>
      <p:italic r:id="rId95"/>
      <p:boldItalic r:id="rId96"/>
    </p:embeddedFont>
    <p:embeddedFont>
      <p:font typeface="Helvetica" pitchFamily="34" charset="0"/>
      <p:regular r:id="rId97"/>
      <p:bold r:id="rId98"/>
      <p:italic r:id="rId99"/>
      <p:boldItalic r:id="rId100"/>
    </p:embeddedFont>
  </p:embeddedFontLst>
  <p:custDataLst>
    <p:tags r:id="rId101"/>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47" autoAdjust="0"/>
    <p:restoredTop sz="96403" autoAdjust="0"/>
  </p:normalViewPr>
  <p:slideViewPr>
    <p:cSldViewPr snapToGrid="0" snapToObjects="1">
      <p:cViewPr>
        <p:scale>
          <a:sx n="110" d="100"/>
          <a:sy n="110" d="100"/>
        </p:scale>
        <p:origin x="-810" y="-600"/>
      </p:cViewPr>
      <p:guideLst>
        <p:guide orient="horz" pos="895"/>
        <p:guide orient="horz" pos="719"/>
        <p:guide orient="horz" pos="4166"/>
        <p:guide orient="horz" pos="3937"/>
        <p:guide orient="horz" pos="1068"/>
        <p:guide pos="326"/>
        <p:guide pos="7355"/>
      </p:guideLst>
    </p:cSldViewPr>
  </p:slideViewPr>
  <p:notesTextViewPr>
    <p:cViewPr>
      <p:scale>
        <a:sx n="100" d="100"/>
        <a:sy n="100" d="100"/>
      </p:scale>
      <p:origin x="0" y="0"/>
    </p:cViewPr>
  </p:notesTextViewPr>
  <p:sorterViewPr>
    <p:cViewPr>
      <p:scale>
        <a:sx n="60" d="100"/>
        <a:sy n="60" d="100"/>
      </p:scale>
      <p:origin x="0" y="2838"/>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handoutMaster" Target="handoutMasters/handoutMaster1.xml"/><Relationship Id="rId89" Type="http://schemas.openxmlformats.org/officeDocument/2006/relationships/font" Target="fonts/font5.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font" Target="fonts/font3.fntdata"/><Relationship Id="rId102"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font" Target="fonts/font6.fntdata"/><Relationship Id="rId95" Type="http://schemas.openxmlformats.org/officeDocument/2006/relationships/font" Target="fonts/font11.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font" Target="fonts/font16.fntdata"/><Relationship Id="rId105"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font" Target="fonts/font1.fntdata"/><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notesMaster" Target="notesMasters/notesMaster1.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3.fntdata"/><Relationship Id="rId10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4/6/2012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4/6/2012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32</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Grp="1" noRot="1" noChangeAspect="1" noChangeArrowheads="1" noTextEdit="1"/>
          </p:cNvSpPr>
          <p:nvPr>
            <p:ph type="sldImg"/>
          </p:nvPr>
        </p:nvSpPr>
        <p:spPr>
          <a:solidFill>
            <a:srgbClr val="FFFFFF"/>
          </a:solidFill>
          <a:ln/>
        </p:spPr>
      </p:sp>
      <p:sp>
        <p:nvSpPr>
          <p:cNvPr id="28675" name="Rectangle 2"/>
          <p:cNvSpPr>
            <a:spLocks noGrp="1" noChangeArrowheads="1"/>
          </p:cNvSpPr>
          <p:nvPr>
            <p:ph type="body" idx="1"/>
          </p:nvPr>
        </p:nvSpPr>
        <p:spPr>
          <a:noFill/>
        </p:spPr>
        <p:txBody>
          <a:bodyPr/>
          <a:lstStyle/>
          <a:p>
            <a:pPr eaLnBrk="1" hangingPunct="1"/>
            <a:r>
              <a:rPr lang="en-US" sz="1600" u="sng" smtClean="0">
                <a:solidFill>
                  <a:srgbClr val="000000"/>
                </a:solidFill>
                <a:latin typeface="Lucida Grande" charset="0"/>
                <a:ea typeface="Lucida Grande" charset="0"/>
                <a:cs typeface="Lucida Grande" charset="0"/>
                <a:sym typeface="Lucida Grande" charset="0"/>
              </a:rPr>
              <a:t>Estimated Time</a:t>
            </a:r>
            <a:r>
              <a:rPr lang="en-US" sz="1600" smtClean="0">
                <a:solidFill>
                  <a:srgbClr val="000000"/>
                </a:solidFill>
                <a:latin typeface="Lucida Grande" charset="0"/>
                <a:ea typeface="Lucida Grande" charset="0"/>
                <a:cs typeface="Lucida Grande" charset="0"/>
                <a:sym typeface="Lucida Grande" charset="0"/>
              </a:rPr>
              <a:t>: 1 minute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40</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Rot="1" noChangeAspect="1" noChangeArrowheads="1" noTextEdit="1"/>
          </p:cNvSpPr>
          <p:nvPr>
            <p:ph type="sldImg"/>
          </p:nvPr>
        </p:nvSpPr>
        <p:spPr>
          <a:solidFill>
            <a:srgbClr val="FFFFFF"/>
          </a:solidFill>
          <a:ln/>
        </p:spPr>
      </p:sp>
      <p:sp>
        <p:nvSpPr>
          <p:cNvPr id="31747" name="Rectangle 2"/>
          <p:cNvSpPr>
            <a:spLocks noGrp="1" noChangeArrowheads="1"/>
          </p:cNvSpPr>
          <p:nvPr>
            <p:ph type="body" idx="1"/>
          </p:nvPr>
        </p:nvSpPr>
        <p:spPr>
          <a:noFill/>
        </p:spPr>
        <p:txBody>
          <a:bodyPr/>
          <a:lstStyle/>
          <a:p>
            <a:pPr eaLnBrk="1" hangingPunct="1"/>
            <a:r>
              <a:rPr lang="en-US" sz="1600" u="sng" smtClean="0">
                <a:solidFill>
                  <a:srgbClr val="000000"/>
                </a:solidFill>
                <a:latin typeface="Lucida Grande" charset="0"/>
                <a:ea typeface="Lucida Grande" charset="0"/>
                <a:cs typeface="Lucida Grande" charset="0"/>
                <a:sym typeface="Lucida Grande" charset="0"/>
              </a:rPr>
              <a:t>Estimated Time</a:t>
            </a:r>
            <a:r>
              <a:rPr lang="en-US" sz="1600" smtClean="0">
                <a:solidFill>
                  <a:srgbClr val="000000"/>
                </a:solidFill>
                <a:latin typeface="Lucida Grande" charset="0"/>
                <a:ea typeface="Lucida Grande" charset="0"/>
                <a:cs typeface="Lucida Grande" charset="0"/>
                <a:sym typeface="Lucida Grande" charset="0"/>
              </a:rPr>
              <a:t>: 2 minutes</a:t>
            </a:r>
          </a:p>
          <a:p>
            <a:pPr eaLnBrk="1" hangingPunct="1"/>
            <a:endParaRPr lang="en-US" sz="1600" smtClean="0">
              <a:solidFill>
                <a:srgbClr val="000000"/>
              </a:solidFill>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endParaRPr lang="en-US" sz="1600" smtClean="0">
              <a:solidFill>
                <a:srgbClr val="000000"/>
              </a:solidFill>
              <a:latin typeface="Lucida Grande" charset="0"/>
              <a:ea typeface="Lucida Grande" charset="0"/>
              <a:cs typeface="Lucida Grande" charset="0"/>
              <a:sym typeface="Lucida Grande" charset="0"/>
            </a:endParaRP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You can choose to self host files - this is including jQuery in the scripts folder in Visual Studio.</a:t>
            </a: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Can also just include jQuery from a CDN - simply change the script reference to point to jQuery on the CDN</a:t>
            </a: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Can be faster loading and client browser may already have jQuery file cached</a:t>
            </a: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Be careful! If the CDN goes down your site may also go down.</a:t>
            </a: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Source version is human readable.</a:t>
            </a: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Always include the minified version for your production code.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Rot="1" noChangeAspect="1" noChangeArrowheads="1" noTextEdit="1"/>
          </p:cNvSpPr>
          <p:nvPr>
            <p:ph type="sldImg"/>
          </p:nvPr>
        </p:nvSpPr>
        <p:spPr>
          <a:solidFill>
            <a:srgbClr val="FFFFFF"/>
          </a:solidFill>
          <a:ln/>
        </p:spPr>
      </p:sp>
      <p:sp>
        <p:nvSpPr>
          <p:cNvPr id="3277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jQuery you typically find something, then do something with what you found.</a:t>
            </a:r>
          </a:p>
          <a:p>
            <a:pPr eaLnBrk="1" hangingPunct="1"/>
            <a:r>
              <a:rPr lang="en-US" sz="1600" smtClean="0">
                <a:latin typeface="Helvetica" charset="0"/>
                <a:cs typeface="Helvetica" charset="0"/>
                <a:sym typeface="Helvetica" charset="0"/>
              </a:rPr>
              <a:t>Syntax for finding stuff is the same as the syntax used in CSS to apply styles.</a:t>
            </a:r>
          </a:p>
          <a:p>
            <a:pPr eaLnBrk="1" hangingPunct="1"/>
            <a:r>
              <a:rPr lang="en-US" sz="1600" smtClean="0">
                <a:latin typeface="Helvetica" charset="0"/>
                <a:cs typeface="Helvetica" charset="0"/>
                <a:sym typeface="Helvetica" charset="0"/>
              </a:rPr>
              <a:t>Once something is selected, there are many different jQuery methods to do things.</a:t>
            </a:r>
          </a:p>
          <a:p>
            <a:pPr eaLnBrk="1" hangingPunct="1"/>
            <a:endParaRPr lang="en-US" sz="1600" smtClean="0">
              <a:latin typeface="Helvetica" charset="0"/>
              <a:cs typeface="Helvetica" charset="0"/>
              <a:sym typeface="Helvetica"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Rot="1" noChangeAspect="1" noChangeArrowheads="1" noTextEdit="1"/>
          </p:cNvSpPr>
          <p:nvPr>
            <p:ph type="sldImg"/>
          </p:nvPr>
        </p:nvSpPr>
        <p:spPr>
          <a:solidFill>
            <a:srgbClr val="FFFFFF"/>
          </a:solidFill>
          <a:ln/>
        </p:spPr>
      </p:sp>
      <p:sp>
        <p:nvSpPr>
          <p:cNvPr id="33795"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When selecting with jQuery you can end up with more than one element.</a:t>
            </a:r>
          </a:p>
          <a:p>
            <a:pPr eaLnBrk="1" hangingPunct="1"/>
            <a:r>
              <a:rPr lang="en-US" sz="1600" smtClean="0">
                <a:latin typeface="Helvetica" charset="0"/>
                <a:cs typeface="Helvetica" charset="0"/>
                <a:sym typeface="Helvetica" charset="0"/>
              </a:rPr>
              <a:t>Any action taken will typically affect all the elements you have selected.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Grp="1" noRot="1" noChangeAspect="1" noChangeArrowheads="1" noTextEdit="1"/>
          </p:cNvSpPr>
          <p:nvPr>
            <p:ph type="sldImg"/>
          </p:nvPr>
        </p:nvSpPr>
        <p:spPr>
          <a:solidFill>
            <a:srgbClr val="FFFFFF"/>
          </a:solidFill>
          <a:ln/>
        </p:spPr>
      </p:sp>
      <p:sp>
        <p:nvSpPr>
          <p:cNvPr id="3481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You can create HTML elements on the fly with jQuery very easily, and then take action (such as adding that new element to the page).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Rot="1" noChangeAspect="1" noChangeArrowheads="1" noTextEdit="1"/>
          </p:cNvSpPr>
          <p:nvPr>
            <p:ph type="sldImg"/>
          </p:nvPr>
        </p:nvSpPr>
        <p:spPr>
          <a:solidFill>
            <a:srgbClr val="FFFFFF"/>
          </a:solidFill>
          <a:ln/>
        </p:spPr>
      </p:sp>
      <p:sp>
        <p:nvSpPr>
          <p:cNvPr id="3584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1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Just as you can elements to the DOM, you can also remove elements from the DOM.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Grp="1" noRot="1" noChangeAspect="1" noChangeArrowheads="1" noTextEdit="1"/>
          </p:cNvSpPr>
          <p:nvPr>
            <p:ph type="sldImg"/>
          </p:nvPr>
        </p:nvSpPr>
        <p:spPr>
          <a:solidFill>
            <a:srgbClr val="FFFFFF"/>
          </a:solidFill>
          <a:ln/>
        </p:spPr>
      </p:sp>
      <p:sp>
        <p:nvSpPr>
          <p:cNvPr id="3686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With jQuery binding to events is very easy. We can specify a click handler for example by using the click method.</a:t>
            </a:r>
          </a:p>
          <a:p>
            <a:pPr eaLnBrk="1" hangingPunct="1"/>
            <a:r>
              <a:rPr lang="en-US" sz="1600" smtClean="0">
                <a:latin typeface="Lucida Grande" charset="0"/>
                <a:ea typeface="Lucida Grande" charset="0"/>
                <a:cs typeface="Lucida Grande" charset="0"/>
                <a:sym typeface="Lucida Grande" charset="0"/>
              </a:rPr>
              <a:t>The above example will bind the “myClickHandler” function to all anchors with a class of tab</a:t>
            </a:r>
          </a:p>
          <a:p>
            <a:pPr eaLnBrk="1" hangingPunct="1"/>
            <a:endParaRPr lang="en-US" sz="1600" smtClean="0">
              <a:latin typeface="Helvetica" charset="0"/>
              <a:cs typeface="Helvetica" charset="0"/>
              <a:sym typeface="Helvetica"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Rot="1" noChangeAspect="1" noChangeArrowheads="1" noTextEdit="1"/>
          </p:cNvSpPr>
          <p:nvPr>
            <p:ph type="sldImg"/>
          </p:nvPr>
        </p:nvSpPr>
        <p:spPr>
          <a:solidFill>
            <a:srgbClr val="FFFFFF"/>
          </a:solidFill>
          <a:ln/>
        </p:spPr>
      </p:sp>
      <p:sp>
        <p:nvSpPr>
          <p:cNvPr id="3789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In JavaScript functions can be passed as parameter. </a:t>
            </a:r>
          </a:p>
          <a:p>
            <a:pPr eaLnBrk="1" hangingPunct="1"/>
            <a:r>
              <a:rPr lang="en-US" sz="1600" smtClean="0">
                <a:latin typeface="Lucida Grande" charset="0"/>
                <a:ea typeface="Lucida Grande" charset="0"/>
                <a:cs typeface="Lucida Grande" charset="0"/>
                <a:sym typeface="Lucida Grande" charset="0"/>
              </a:rPr>
              <a:t>Functions in JavaScript do not have to have a name.</a:t>
            </a:r>
          </a:p>
          <a:p>
            <a:pPr eaLnBrk="1" hangingPunct="1"/>
            <a:r>
              <a:rPr lang="en-US" sz="1600" smtClean="0">
                <a:latin typeface="Lucida Grande" charset="0"/>
                <a:ea typeface="Lucida Grande" charset="0"/>
                <a:cs typeface="Lucida Grande" charset="0"/>
                <a:sym typeface="Lucida Grande" charset="0"/>
              </a:rPr>
              <a:t>This is the same exact functionality as the last slide, except we simply declare the function inline as the first parameter of the click method.</a:t>
            </a:r>
          </a:p>
          <a:p>
            <a:pPr eaLnBrk="1" hangingPunct="1"/>
            <a:r>
              <a:rPr lang="en-US" sz="1600" smtClean="0">
                <a:latin typeface="Lucida Grande" charset="0"/>
                <a:ea typeface="Lucida Grande" charset="0"/>
                <a:cs typeface="Lucida Grande" charset="0"/>
                <a:sym typeface="Lucida Grande" charset="0"/>
              </a:rPr>
              <a:t>This is important because in the previous example we polluted the global scope with a new function name, which was and can be dangerous as someone could overwrite your function with their own accidentally.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Grp="1" noRot="1" noChangeAspect="1" noChangeArrowheads="1" noTextEdit="1"/>
          </p:cNvSpPr>
          <p:nvPr>
            <p:ph type="sldImg"/>
          </p:nvPr>
        </p:nvSpPr>
        <p:spPr>
          <a:solidFill>
            <a:srgbClr val="FFFFFF"/>
          </a:solidFill>
          <a:ln/>
        </p:spPr>
      </p:sp>
      <p:sp>
        <p:nvSpPr>
          <p:cNvPr id="38915"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With jQuery many methods allow chaining.</a:t>
            </a:r>
          </a:p>
          <a:p>
            <a:pPr eaLnBrk="1" hangingPunct="1"/>
            <a:r>
              <a:rPr lang="en-US" sz="1600" smtClean="0">
                <a:latin typeface="Lucida Grande" charset="0"/>
                <a:ea typeface="Lucida Grande" charset="0"/>
                <a:cs typeface="Lucida Grande" charset="0"/>
                <a:sym typeface="Lucida Grande" charset="0"/>
              </a:rPr>
              <a:t>Chaining is where you can continue to “chain” on methods one after another.</a:t>
            </a:r>
          </a:p>
          <a:p>
            <a:pPr eaLnBrk="1" hangingPunct="1"/>
            <a:r>
              <a:rPr lang="en-US" sz="1600" smtClean="0">
                <a:latin typeface="Lucida Grande" charset="0"/>
                <a:ea typeface="Lucida Grande" charset="0"/>
                <a:cs typeface="Lucida Grande" charset="0"/>
                <a:sym typeface="Lucida Grande" charset="0"/>
              </a:rPr>
              <a:t>As an example, the addClass method will add the class ‘odd’ in the code above, and then return the jQuery collection it was given. This is why we can immediately chain on the “click” event</a:t>
            </a:r>
          </a:p>
          <a:p>
            <a:pPr eaLnBrk="1" hangingPunct="1"/>
            <a:r>
              <a:rPr lang="en-US" sz="1600" smtClean="0">
                <a:latin typeface="Lucida Grande" charset="0"/>
                <a:ea typeface="Lucida Grande" charset="0"/>
                <a:cs typeface="Lucida Grande" charset="0"/>
                <a:sym typeface="Lucida Grande" charset="0"/>
              </a:rPr>
              <a:t>Click then operates on the odd rows by adding a click handler to each of them.</a:t>
            </a:r>
          </a:p>
          <a:p>
            <a:pPr eaLnBrk="1" hangingPunct="1"/>
            <a:endParaRPr lang="en-US" sz="1600" smtClean="0">
              <a:latin typeface="Lucida Grande" charset="0"/>
              <a:ea typeface="Lucida Grande" charset="0"/>
              <a:cs typeface="Lucida Grande" charset="0"/>
              <a:sym typeface="Lucida Grande"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Grp="1" noRot="1" noChangeAspect="1" noChangeArrowheads="1" noTextEdit="1"/>
          </p:cNvSpPr>
          <p:nvPr>
            <p:ph type="sldImg"/>
          </p:nvPr>
        </p:nvSpPr>
        <p:spPr>
          <a:solidFill>
            <a:srgbClr val="FFFFFF"/>
          </a:solidFill>
          <a:ln/>
        </p:spPr>
      </p:sp>
      <p:sp>
        <p:nvSpPr>
          <p:cNvPr id="3993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Some jQuery methods chain, but they return a whole new collection of elements. ‘Find’ and ‘Filter’ are two examples.</a:t>
            </a:r>
          </a:p>
          <a:p>
            <a:pPr eaLnBrk="1" hangingPunct="1"/>
            <a:r>
              <a:rPr lang="en-US" sz="1600" smtClean="0">
                <a:latin typeface="Lucida Grande" charset="0"/>
                <a:ea typeface="Lucida Grande" charset="0"/>
                <a:cs typeface="Lucida Grande" charset="0"/>
                <a:sym typeface="Lucida Grande" charset="0"/>
              </a:rPr>
              <a:t>jQuery holds on to the previous collections, essentially creating a stack (last in first out) set to store them.</a:t>
            </a:r>
          </a:p>
          <a:p>
            <a:pPr eaLnBrk="1" hangingPunct="1"/>
            <a:r>
              <a:rPr lang="en-US" sz="1600" smtClean="0">
                <a:latin typeface="Lucida Grande" charset="0"/>
                <a:ea typeface="Lucida Grande" charset="0"/>
                <a:cs typeface="Lucida Grande" charset="0"/>
                <a:sym typeface="Lucida Grande" charset="0"/>
              </a:rPr>
              <a:t>Methods like Find and Filter create a new collection which is added to stack. older collections are pushed further ‘downward’ on the stack</a:t>
            </a:r>
          </a:p>
          <a:p>
            <a:pPr eaLnBrk="1" hangingPunct="1"/>
            <a:r>
              <a:rPr lang="en-US" sz="1600" smtClean="0">
                <a:latin typeface="Lucida Grande" charset="0"/>
                <a:ea typeface="Lucida Grande" charset="0"/>
                <a:cs typeface="Lucida Grande" charset="0"/>
                <a:sym typeface="Lucida Grande" charset="0"/>
              </a:rPr>
              <a:t>You can get a previous collection that was placed on the stack by using the end() method.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solidFill>
            <a:srgbClr val="FFFFFF"/>
          </a:solidFill>
          <a:ln/>
        </p:spPr>
      </p:sp>
      <p:sp>
        <p:nvSpPr>
          <p:cNvPr id="4096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This is a popular use that shows both chaining and the stack architecture.</a:t>
            </a:r>
          </a:p>
          <a:p>
            <a:pPr eaLnBrk="1" hangingPunct="1"/>
            <a:r>
              <a:rPr lang="en-US" sz="1600" smtClean="0">
                <a:latin typeface="Lucida Grande" charset="0"/>
                <a:ea typeface="Lucida Grande" charset="0"/>
                <a:cs typeface="Lucida Grande" charset="0"/>
                <a:sym typeface="Lucida Grande" charset="0"/>
              </a:rPr>
              <a:t>We first select all rows</a:t>
            </a:r>
          </a:p>
          <a:p>
            <a:pPr eaLnBrk="1" hangingPunct="1"/>
            <a:r>
              <a:rPr lang="en-US" sz="1600" smtClean="0">
                <a:latin typeface="Lucida Grande" charset="0"/>
                <a:ea typeface="Lucida Grande" charset="0"/>
                <a:cs typeface="Lucida Grande" charset="0"/>
                <a:sym typeface="Lucida Grande" charset="0"/>
              </a:rPr>
              <a:t>We then filter that selection down to only the odd rows (the odd rows are placed on the top of the stack, and the ‘all rows’ collection is now ‘pushed downward’)</a:t>
            </a:r>
          </a:p>
          <a:p>
            <a:pPr eaLnBrk="1" hangingPunct="1"/>
            <a:r>
              <a:rPr lang="en-US" sz="1600" smtClean="0">
                <a:latin typeface="Lucida Grande" charset="0"/>
                <a:ea typeface="Lucida Grande" charset="0"/>
                <a:cs typeface="Lucida Grande" charset="0"/>
                <a:sym typeface="Lucida Grande" charset="0"/>
              </a:rPr>
              <a:t>We add a class to the odd rows</a:t>
            </a:r>
          </a:p>
          <a:p>
            <a:pPr eaLnBrk="1" hangingPunct="1"/>
            <a:r>
              <a:rPr lang="en-US" sz="1600" smtClean="0">
                <a:latin typeface="Lucida Grande" charset="0"/>
                <a:ea typeface="Lucida Grande" charset="0"/>
                <a:cs typeface="Lucida Grande" charset="0"/>
                <a:sym typeface="Lucida Grande" charset="0"/>
              </a:rPr>
              <a:t>We call end, which throws away our odd rows collection and grabs the next element in the stack (‘all rows’ collection)</a:t>
            </a:r>
          </a:p>
          <a:p>
            <a:pPr eaLnBrk="1" hangingPunct="1"/>
            <a:r>
              <a:rPr lang="en-US" sz="1600" smtClean="0">
                <a:latin typeface="Lucida Grande" charset="0"/>
                <a:ea typeface="Lucida Grande" charset="0"/>
                <a:cs typeface="Lucida Grande" charset="0"/>
                <a:sym typeface="Lucida Grande" charset="0"/>
              </a:rPr>
              <a:t>We then filter to find even rows (again the stack behavior would occur)</a:t>
            </a:r>
          </a:p>
          <a:p>
            <a:pPr eaLnBrk="1" hangingPunct="1"/>
            <a:r>
              <a:rPr lang="en-US" sz="1600" smtClean="0">
                <a:latin typeface="Lucida Grande" charset="0"/>
                <a:ea typeface="Lucida Grande" charset="0"/>
                <a:cs typeface="Lucida Grande" charset="0"/>
                <a:sym typeface="Lucida Grande" charset="0"/>
              </a:rPr>
              <a:t>We add a class to the even rows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solidFill>
            <a:srgbClr val="FFFFFF"/>
          </a:solidFill>
          <a:ln/>
        </p:spPr>
      </p:sp>
      <p:sp>
        <p:nvSpPr>
          <p:cNvPr id="4198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4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Not all methods can be chained.</a:t>
            </a:r>
          </a:p>
          <a:p>
            <a:pPr eaLnBrk="1" hangingPunct="1"/>
            <a:r>
              <a:rPr lang="en-US" sz="1600" smtClean="0">
                <a:solidFill>
                  <a:srgbClr val="000000"/>
                </a:solidFill>
                <a:latin typeface="Lucida Grande" charset="0"/>
                <a:ea typeface="Lucida Grande" charset="0"/>
                <a:cs typeface="Lucida Grande" charset="0"/>
                <a:sym typeface="Lucida Grande" charset="0"/>
              </a:rPr>
              <a:t>Some methods can operate as “getters”, which return an string.</a:t>
            </a:r>
          </a:p>
          <a:p>
            <a:pPr eaLnBrk="1" hangingPunct="1"/>
            <a:r>
              <a:rPr lang="en-US" sz="1600" smtClean="0">
                <a:solidFill>
                  <a:srgbClr val="000000"/>
                </a:solidFill>
                <a:latin typeface="Lucida Grande" charset="0"/>
                <a:ea typeface="Lucida Grande" charset="0"/>
                <a:cs typeface="Lucida Grande" charset="0"/>
                <a:sym typeface="Lucida Grande" charset="0"/>
              </a:rPr>
              <a:t>Example: calling .html() with no parameters gets the HTML inside an element as a string. You can’t chain after that as you now have a string.</a:t>
            </a:r>
          </a:p>
          <a:p>
            <a:pPr eaLnBrk="1" hangingPunct="1"/>
            <a:r>
              <a:rPr lang="en-US" sz="1600" smtClean="0">
                <a:solidFill>
                  <a:srgbClr val="000000"/>
                </a:solidFill>
                <a:latin typeface="Lucida Grande" charset="0"/>
                <a:ea typeface="Lucida Grande" charset="0"/>
                <a:cs typeface="Lucida Grande" charset="0"/>
                <a:sym typeface="Lucida Grande" charset="0"/>
              </a:rPr>
              <a:t>calling .html() with a string as the first parameter acts as a setter - which once the HTML is set, then the jQuery collection IS returned. You can then continue to chain.</a:t>
            </a:r>
          </a:p>
          <a:p>
            <a:pPr eaLnBrk="1" hangingPunct="1"/>
            <a:endParaRPr lang="en-US" sz="1600" smtClean="0">
              <a:solidFill>
                <a:srgbClr val="000000"/>
              </a:solidFill>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Visual Studio 2010 Intellisense can help when figuring out whether or not you can chain!</a:t>
            </a:r>
          </a:p>
          <a:p>
            <a:pPr eaLnBrk="1" hangingPunct="1"/>
            <a:r>
              <a:rPr lang="en-US" sz="1600" smtClean="0">
                <a:solidFill>
                  <a:srgbClr val="000000"/>
                </a:solidFill>
                <a:latin typeface="Lucida Grande" charset="0"/>
                <a:ea typeface="Lucida Grande" charset="0"/>
                <a:cs typeface="Lucida Grande" charset="0"/>
                <a:sym typeface="Lucida Grande" charset="0"/>
              </a:rPr>
              <a:t>You can also find out whether or not a methods chains by looking at api,jquery.com. If the method returns “jQuery” on the api site, then you know it can be chained.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p:spPr>
        <p:txBody>
          <a:bodyPr/>
          <a:lstStyle/>
          <a:p>
            <a:r>
              <a:rPr lang="en-US" smtClean="0"/>
              <a:t>Use the Demo Script for jQuery Fundamentals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Rot="1" noChangeAspect="1" noChangeArrowheads="1" noTextEdit="1"/>
          </p:cNvSpPr>
          <p:nvPr>
            <p:ph type="sldImg"/>
          </p:nvPr>
        </p:nvSpPr>
        <p:spPr>
          <a:solidFill>
            <a:srgbClr val="FFFFFF"/>
          </a:solidFill>
          <a:ln/>
        </p:spPr>
      </p:sp>
      <p:sp>
        <p:nvSpPr>
          <p:cNvPr id="18435"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1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Define Ajax: Asynchronous Calls to the server using JavaScript. Originally was an acronym for Asynchronous JAvascript with Xml.</a:t>
            </a:r>
          </a:p>
          <a:p>
            <a:pPr eaLnBrk="1" hangingPunct="1"/>
            <a:r>
              <a:rPr lang="en-US" sz="1600" smtClean="0">
                <a:solidFill>
                  <a:srgbClr val="000000"/>
                </a:solidFill>
                <a:latin typeface="Lucida Grande" charset="0"/>
                <a:ea typeface="Lucida Grande" charset="0"/>
                <a:cs typeface="Lucida Grande" charset="0"/>
                <a:sym typeface="Lucida Grande" charset="0"/>
              </a:rPr>
              <a:t>Can use multiple data formats - such as html, JSON, xml. You can even get a script file and execute it with jQuery Ajax!</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Rot="1" noChangeAspect="1" noChangeArrowheads="1" noTextEdit="1"/>
          </p:cNvSpPr>
          <p:nvPr>
            <p:ph type="sldImg"/>
          </p:nvPr>
        </p:nvSpPr>
        <p:spPr>
          <a:solidFill>
            <a:srgbClr val="FFFFFF"/>
          </a:solidFill>
          <a:ln/>
        </p:spPr>
      </p:sp>
      <p:sp>
        <p:nvSpPr>
          <p:cNvPr id="1945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jQuery.ajax() is the core method - the shortcut methods use it ‘under the hood’. Thus it can do everything.</a:t>
            </a:r>
          </a:p>
          <a:p>
            <a:pPr eaLnBrk="1" hangingPunct="1"/>
            <a:r>
              <a:rPr lang="en-US" sz="1600" smtClean="0">
                <a:solidFill>
                  <a:srgbClr val="000000"/>
                </a:solidFill>
                <a:latin typeface="Lucida Grande" charset="0"/>
                <a:ea typeface="Lucida Grande" charset="0"/>
                <a:cs typeface="Lucida Grande" charset="0"/>
                <a:sym typeface="Lucida Grande" charset="0"/>
              </a:rPr>
              <a:t>$.get() and $.post() set a single parameter - the type of HTTP Action that will occur (POST or GET)</a:t>
            </a:r>
          </a:p>
          <a:p>
            <a:pPr eaLnBrk="1" hangingPunct="1"/>
            <a:r>
              <a:rPr lang="en-US" sz="1600" smtClean="0">
                <a:solidFill>
                  <a:srgbClr val="000000"/>
                </a:solidFill>
                <a:latin typeface="Lucida Grande" charset="0"/>
                <a:ea typeface="Lucida Grande" charset="0"/>
                <a:cs typeface="Lucida Grande" charset="0"/>
                <a:sym typeface="Lucida Grande" charset="0"/>
              </a:rPr>
              <a:t>$.getJSON will use the get HTTP action and will inform the server to send JSON back</a:t>
            </a:r>
          </a:p>
          <a:p>
            <a:pPr eaLnBrk="1" hangingPunct="1"/>
            <a:r>
              <a:rPr lang="en-US" sz="1600" smtClean="0">
                <a:solidFill>
                  <a:srgbClr val="000000"/>
                </a:solidFill>
                <a:latin typeface="Lucida Grande" charset="0"/>
                <a:ea typeface="Lucida Grande" charset="0"/>
                <a:cs typeface="Lucida Grande" charset="0"/>
                <a:sym typeface="Lucida Grande" charset="0"/>
              </a:rPr>
              <a:t>$(...).load() will get HTML from the server and load it into whatever you have selected. Super simple! (more on next slide)</a:t>
            </a:r>
          </a:p>
          <a:p>
            <a:pPr eaLnBrk="1" hangingPunct="1"/>
            <a:r>
              <a:rPr lang="en-US" sz="1600" smtClean="0">
                <a:solidFill>
                  <a:srgbClr val="000000"/>
                </a:solidFill>
                <a:latin typeface="Lucida Grande" charset="0"/>
                <a:ea typeface="Lucida Grande" charset="0"/>
                <a:cs typeface="Lucida Grande" charset="0"/>
                <a:sym typeface="Lucida Grande" charset="0"/>
              </a:rPr>
              <a:t>Note that there is no selection going on (except .load()). With certain jQuery methods there isn’t a a logical reason to make a selection first - most Ajax methods fall into that category. So they fall into the same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Rot="1" noChangeAspect="1" noChangeArrowheads="1" noTextEdit="1"/>
          </p:cNvSpPr>
          <p:nvPr>
            <p:ph type="sldImg"/>
          </p:nvPr>
        </p:nvSpPr>
        <p:spPr>
          <a:solidFill>
            <a:srgbClr val="FFFFFF"/>
          </a:solidFill>
          <a:ln/>
        </p:spPr>
      </p:sp>
      <p:sp>
        <p:nvSpPr>
          <p:cNvPr id="2048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$(...).load() will get HTML from the server and load it into whatever you have selected.</a:t>
            </a:r>
          </a:p>
          <a:p>
            <a:pPr eaLnBrk="1" hangingPunct="1"/>
            <a:r>
              <a:rPr lang="en-US" sz="1600" smtClean="0">
                <a:solidFill>
                  <a:srgbClr val="000000"/>
                </a:solidFill>
                <a:latin typeface="Lucida Grande" charset="0"/>
                <a:ea typeface="Lucida Grande" charset="0"/>
                <a:cs typeface="Lucida Grande" charset="0"/>
                <a:sym typeface="Lucida Grande" charset="0"/>
              </a:rPr>
              <a:t>You could have the ASP.NET MVC server render a partial view, and return that with load!</a:t>
            </a:r>
          </a:p>
          <a:p>
            <a:pPr eaLnBrk="1" hangingPunct="1"/>
            <a:r>
              <a:rPr lang="en-US" sz="1600" smtClean="0">
                <a:solidFill>
                  <a:srgbClr val="000000"/>
                </a:solidFill>
                <a:latin typeface="Lucida Grande" charset="0"/>
                <a:ea typeface="Lucida Grande" charset="0"/>
                <a:cs typeface="Lucida Grande" charset="0"/>
                <a:sym typeface="Lucida Grande" charset="0"/>
              </a:rPr>
              <a:t>Note that the server should return a partial page only. If it returns a whole page, then we are going to have some invalid HTML!</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a:solidFill>
            <a:srgbClr val="FFFFFF"/>
          </a:solidFill>
          <a:ln/>
        </p:spPr>
      </p:sp>
      <p:sp>
        <p:nvSpPr>
          <p:cNvPr id="2150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 </a:t>
            </a:r>
          </a:p>
          <a:p>
            <a:pPr eaLnBrk="1" hangingPunct="1"/>
            <a:r>
              <a:rPr lang="en-US" sz="1600" smtClean="0">
                <a:solidFill>
                  <a:srgbClr val="000000"/>
                </a:solidFill>
                <a:latin typeface="Lucida Grande" charset="0"/>
                <a:ea typeface="Lucida Grande" charset="0"/>
                <a:cs typeface="Lucida Grande" charset="0"/>
                <a:sym typeface="Lucida Grande" charset="0"/>
              </a:rPr>
              <a:t>With ASP.NET you can return a JSONResult, which would work in cooperation with jQuery getJSON</a:t>
            </a:r>
          </a:p>
          <a:p>
            <a:pPr eaLnBrk="1" hangingPunct="1"/>
            <a:r>
              <a:rPr lang="en-US" sz="1600" smtClean="0">
                <a:solidFill>
                  <a:srgbClr val="000000"/>
                </a:solidFill>
                <a:latin typeface="Lucida Grande" charset="0"/>
                <a:ea typeface="Lucida Grande" charset="0"/>
                <a:cs typeface="Lucida Grande" charset="0"/>
                <a:sym typeface="Lucida Grande" charset="0"/>
              </a:rPr>
              <a:t>When JSON returns, it is treated as a javascript object (that is why it is so handy!!)</a:t>
            </a:r>
          </a:p>
          <a:p>
            <a:pPr eaLnBrk="1" hangingPunct="1"/>
            <a:r>
              <a:rPr lang="en-US" sz="1600" smtClean="0">
                <a:solidFill>
                  <a:srgbClr val="000000"/>
                </a:solidFill>
                <a:latin typeface="Lucida Grande" charset="0"/>
                <a:ea typeface="Lucida Grande" charset="0"/>
                <a:cs typeface="Lucida Grande" charset="0"/>
                <a:sym typeface="Lucida Grande" charset="0"/>
              </a:rPr>
              <a:t>Again we see that jQuery expects a function and we can specify the function to use inline and never have to actually name the function</a:t>
            </a:r>
          </a:p>
          <a:p>
            <a:pPr eaLnBrk="1" hangingPunct="1"/>
            <a:endParaRPr lang="en-US" sz="1600" smtClean="0">
              <a:solidFill>
                <a:srgbClr val="000000"/>
              </a:solidFill>
              <a:latin typeface="Lucida Grande" charset="0"/>
              <a:ea typeface="Lucida Grande" charset="0"/>
              <a:cs typeface="Lucida Grande" charset="0"/>
              <a:sym typeface="Lucida Grande"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demo script </a:t>
            </a:r>
            <a:r>
              <a:rPr lang="en-US" smtClean="0"/>
              <a:t>for Ajax </a:t>
            </a:r>
            <a:endParaRPr lang="en-US"/>
          </a:p>
        </p:txBody>
      </p:sp>
    </p:spTree>
    <p:extLst>
      <p:ext uri="{BB962C8B-B14F-4D97-AF65-F5344CB8AC3E}">
        <p14:creationId xmlns:p14="http://schemas.microsoft.com/office/powerpoint/2010/main" val="2288465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demo script for adding </a:t>
            </a:r>
            <a:r>
              <a:rPr lang="en-US" dirty="0" err="1" smtClean="0"/>
              <a:t>jQuery</a:t>
            </a:r>
            <a:r>
              <a:rPr lang="en-US" dirty="0" smtClean="0"/>
              <a:t> </a:t>
            </a:r>
            <a:r>
              <a:rPr lang="en-US" dirty="0" err="1" smtClean="0"/>
              <a:t>Templating</a:t>
            </a:r>
            <a:r>
              <a:rPr lang="en-US" dirty="0" smtClean="0"/>
              <a:t> to</a:t>
            </a:r>
            <a:r>
              <a:rPr lang="en-US" baseline="0" dirty="0" smtClean="0"/>
              <a:t> the MVC Music Store Application</a:t>
            </a:r>
            <a:endParaRPr lang="en-US" dirty="0"/>
          </a:p>
        </p:txBody>
      </p:sp>
    </p:spTree>
    <p:extLst>
      <p:ext uri="{BB962C8B-B14F-4D97-AF65-F5344CB8AC3E}">
        <p14:creationId xmlns:p14="http://schemas.microsoft.com/office/powerpoint/2010/main" val="12054645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Rot="1" noChangeAspect="1" noChangeArrowheads="1" noTextEdit="1"/>
          </p:cNvSpPr>
          <p:nvPr>
            <p:ph type="sldImg"/>
          </p:nvPr>
        </p:nvSpPr>
        <p:spPr>
          <a:solidFill>
            <a:srgbClr val="FFFFFF"/>
          </a:solidFill>
          <a:ln/>
        </p:spPr>
      </p:sp>
      <p:sp>
        <p:nvSpPr>
          <p:cNvPr id="2253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1 minutes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the demo script for adding </a:t>
            </a:r>
            <a:r>
              <a:rPr lang="en-US" baseline="0" dirty="0" err="1" smtClean="0"/>
              <a:t>jQuery</a:t>
            </a:r>
            <a:r>
              <a:rPr lang="en-US" baseline="0" dirty="0" smtClean="0"/>
              <a:t> UI to the MVC </a:t>
            </a:r>
            <a:r>
              <a:rPr lang="en-US" baseline="0" smtClean="0"/>
              <a:t>Music Store</a:t>
            </a:r>
            <a:endParaRPr lang="en-US"/>
          </a:p>
        </p:txBody>
      </p:sp>
    </p:spTree>
    <p:extLst>
      <p:ext uri="{BB962C8B-B14F-4D97-AF65-F5344CB8AC3E}">
        <p14:creationId xmlns:p14="http://schemas.microsoft.com/office/powerpoint/2010/main" val="2086567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68</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70</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72</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74</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75</a:t>
            </a:fld>
            <a:endParaRPr lang="en-US" dirty="0"/>
          </a:p>
        </p:txBody>
      </p:sp>
    </p:spTree>
    <p:extLst>
      <p:ext uri="{BB962C8B-B14F-4D97-AF65-F5344CB8AC3E}">
        <p14:creationId xmlns:p14="http://schemas.microsoft.com/office/powerpoint/2010/main" val="25792328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76</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77</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1137188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346265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408112" indent="-408112">
              <a:buFontTx/>
              <a:buBlip>
                <a:blip r:embed="rId2"/>
              </a:buBlip>
              <a:defRPr/>
            </a:lvl1pPr>
            <a:lvl2pPr marL="884243" indent="-340094">
              <a:buFontTx/>
              <a:buBlip>
                <a:blip r:embed="rId2"/>
              </a:buBlip>
              <a:defRPr/>
            </a:lvl2pPr>
            <a:lvl3pPr marL="1360374" indent="-272075">
              <a:buFontTx/>
              <a:buBlip>
                <a:blip r:embed="rId2"/>
              </a:buBlip>
              <a:defRPr/>
            </a:lvl3pPr>
            <a:lvl4pPr marL="1904523" indent="-272075">
              <a:buFontTx/>
              <a:buBlip>
                <a:blip r:embed="rId2"/>
              </a:buBlip>
              <a:defRPr/>
            </a:lvl4pPr>
            <a:lvl5pPr marL="2448673" indent="-272075">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Placeholder 1"/>
          <p:cNvSpPr>
            <a:spLocks noGrp="1"/>
          </p:cNvSpPr>
          <p:nvPr>
            <p:ph type="title"/>
          </p:nvPr>
        </p:nvSpPr>
        <p:spPr>
          <a:xfrm>
            <a:off x="2133047" y="660633"/>
            <a:ext cx="9446338" cy="747897"/>
          </a:xfrm>
          <a:prstGeom prst="rect">
            <a:avLst/>
          </a:prstGeom>
        </p:spPr>
        <p:txBody>
          <a:bodyPr/>
          <a:lstStyle>
            <a:lvl1pPr algn="l">
              <a:defRPr>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4" name="Date Placeholder 3"/>
          <p:cNvSpPr>
            <a:spLocks noGrp="1"/>
          </p:cNvSpPr>
          <p:nvPr>
            <p:ph type="dt" sz="half" idx="10"/>
          </p:nvPr>
        </p:nvSpPr>
        <p:spPr>
          <a:xfrm>
            <a:off x="610038" y="6356822"/>
            <a:ext cx="2843364" cy="365001"/>
          </a:xfrm>
          <a:prstGeom prst="rect">
            <a:avLst/>
          </a:prstGeom>
        </p:spPr>
        <p:txBody>
          <a:bodyPr lIns="76526" tIns="38263" rIns="76526" bIns="38263"/>
          <a:lstStyle>
            <a:lvl1pPr>
              <a:defRPr/>
            </a:lvl1pPr>
          </a:lstStyle>
          <a:p>
            <a:pPr>
              <a:defRPr/>
            </a:pPr>
            <a:fld id="{259F0599-4920-4D66-BB1D-B97213CDE756}" type="datetimeFigureOut">
              <a:rPr lang="en-US"/>
              <a:pPr>
                <a:defRPr/>
              </a:pPr>
              <a:t>4/6/2012</a:t>
            </a:fld>
            <a:endParaRPr lang="en-US"/>
          </a:p>
        </p:txBody>
      </p:sp>
      <p:sp>
        <p:nvSpPr>
          <p:cNvPr id="5" name="Footer Placeholder 4"/>
          <p:cNvSpPr>
            <a:spLocks noGrp="1"/>
          </p:cNvSpPr>
          <p:nvPr>
            <p:ph type="ftr" sz="quarter" idx="11"/>
          </p:nvPr>
        </p:nvSpPr>
        <p:spPr>
          <a:xfrm>
            <a:off x="4164616" y="6356822"/>
            <a:ext cx="3859596" cy="365001"/>
          </a:xfrm>
          <a:prstGeom prst="rect">
            <a:avLst/>
          </a:prstGeom>
        </p:spPr>
        <p:txBody>
          <a:bodyPr lIns="76526" tIns="38263" rIns="76526" bIns="38263"/>
          <a:lstStyle>
            <a:lvl1pPr>
              <a:defRPr/>
            </a:lvl1pPr>
          </a:lstStyle>
          <a:p>
            <a:pPr>
              <a:defRPr/>
            </a:pPr>
            <a:endParaRPr lang="en-US"/>
          </a:p>
        </p:txBody>
      </p:sp>
      <p:sp>
        <p:nvSpPr>
          <p:cNvPr id="6" name="Slide Number Placeholder 5"/>
          <p:cNvSpPr>
            <a:spLocks noGrp="1"/>
          </p:cNvSpPr>
          <p:nvPr>
            <p:ph type="sldNum" sz="quarter" idx="12"/>
          </p:nvPr>
        </p:nvSpPr>
        <p:spPr>
          <a:xfrm>
            <a:off x="8735425" y="6356822"/>
            <a:ext cx="2843364" cy="365001"/>
          </a:xfrm>
          <a:prstGeom prst="rect">
            <a:avLst/>
          </a:prstGeom>
        </p:spPr>
        <p:txBody>
          <a:bodyPr lIns="76526" tIns="38263" rIns="76526" bIns="38263"/>
          <a:lstStyle>
            <a:lvl1pPr>
              <a:defRPr/>
            </a:lvl1pPr>
          </a:lstStyle>
          <a:p>
            <a:pPr>
              <a:defRPr/>
            </a:pPr>
            <a:fld id="{9B7F6F60-BAC2-470E-A8E3-D50A7B2A27CB}" type="slidenum">
              <a:rPr lang="en-US"/>
              <a:pPr>
                <a:defRPr/>
              </a:pPr>
              <a:t>‹#›</a:t>
            </a:fld>
            <a:endParaRPr lang="en-US"/>
          </a:p>
        </p:txBody>
      </p:sp>
    </p:spTree>
    <p:extLst>
      <p:ext uri="{BB962C8B-B14F-4D97-AF65-F5344CB8AC3E}">
        <p14:creationId xmlns:p14="http://schemas.microsoft.com/office/powerpoint/2010/main" val="720622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668" y="4406802"/>
            <a:ext cx="10360202" cy="457048"/>
          </a:xfrm>
        </p:spPr>
        <p:txBody>
          <a:bodyPr anchor="t"/>
          <a:lstStyle>
            <a:lvl1pPr algn="l">
              <a:defRPr sz="3300" b="1" cap="all"/>
            </a:lvl1pPr>
          </a:lstStyle>
          <a:p>
            <a:r>
              <a:rPr lang="en-US" smtClean="0"/>
              <a:t>Click to edit Master title style</a:t>
            </a:r>
            <a:endParaRPr lang="en-US"/>
          </a:p>
        </p:txBody>
      </p:sp>
      <p:sp>
        <p:nvSpPr>
          <p:cNvPr id="3" name="Text Placeholder 2"/>
          <p:cNvSpPr>
            <a:spLocks noGrp="1"/>
          </p:cNvSpPr>
          <p:nvPr>
            <p:ph type="body" idx="1"/>
          </p:nvPr>
        </p:nvSpPr>
        <p:spPr>
          <a:xfrm>
            <a:off x="962668" y="4171352"/>
            <a:ext cx="10360202" cy="235449"/>
          </a:xfrm>
        </p:spPr>
        <p:txBody>
          <a:bodyPr anchor="b"/>
          <a:lstStyle>
            <a:lvl1pPr marL="0" indent="0">
              <a:buNone/>
              <a:defRPr sz="1700"/>
            </a:lvl1pPr>
            <a:lvl2pPr marL="382611" indent="0">
              <a:buNone/>
              <a:defRPr sz="1500"/>
            </a:lvl2pPr>
            <a:lvl3pPr marL="765223" indent="0">
              <a:buNone/>
              <a:defRPr sz="1300"/>
            </a:lvl3pPr>
            <a:lvl4pPr marL="1147833" indent="0">
              <a:buNone/>
              <a:defRPr sz="1200"/>
            </a:lvl4pPr>
            <a:lvl5pPr marL="1530444" indent="0">
              <a:buNone/>
              <a:defRPr sz="1200"/>
            </a:lvl5pPr>
            <a:lvl6pPr marL="1913056" indent="0">
              <a:buNone/>
              <a:defRPr sz="1200"/>
            </a:lvl6pPr>
            <a:lvl7pPr marL="2295667" indent="0">
              <a:buNone/>
              <a:defRPr sz="1200"/>
            </a:lvl7pPr>
            <a:lvl8pPr marL="2678278" indent="0">
              <a:buNone/>
              <a:defRPr sz="1200"/>
            </a:lvl8pPr>
            <a:lvl9pPr marL="3060889" indent="0">
              <a:buNone/>
              <a:defRPr sz="1200"/>
            </a:lvl9pPr>
          </a:lstStyle>
          <a:p>
            <a:pPr lvl="0"/>
            <a:r>
              <a:rPr lang="en-US" smtClean="0"/>
              <a:t>Click to edit Master text styles</a:t>
            </a:r>
          </a:p>
        </p:txBody>
      </p:sp>
      <p:sp>
        <p:nvSpPr>
          <p:cNvPr id="4" name="Text Box 2"/>
          <p:cNvSpPr txBox="1">
            <a:spLocks noGrp="1" noChangeArrowheads="1"/>
          </p:cNvSpPr>
          <p:nvPr>
            <p:ph type="sldNum" sz="quarter" idx="10"/>
          </p:nvPr>
        </p:nvSpPr>
        <p:spPr>
          <a:xfrm>
            <a:off x="11254429" y="6507511"/>
            <a:ext cx="324361" cy="214313"/>
          </a:xfrm>
          <a:prstGeom prst="rect">
            <a:avLst/>
          </a:prstGeom>
          <a:ln/>
        </p:spPr>
        <p:txBody>
          <a:bodyPr lIns="76526" tIns="38263" rIns="76526" bIns="38263"/>
          <a:lstStyle>
            <a:lvl1pPr>
              <a:defRPr/>
            </a:lvl1pPr>
          </a:lstStyle>
          <a:p>
            <a:pPr>
              <a:defRPr/>
            </a:pPr>
            <a:fld id="{095199AE-E3E1-4706-8E3C-05BCE3977998}" type="slidenum">
              <a:rPr lang="en-US"/>
              <a:pPr>
                <a:defRPr/>
              </a:pPr>
              <a:t>‹#›</a:t>
            </a:fld>
            <a:endParaRPr lang="en-US"/>
          </a:p>
        </p:txBody>
      </p:sp>
    </p:spTree>
    <p:extLst>
      <p:ext uri="{BB962C8B-B14F-4D97-AF65-F5344CB8AC3E}">
        <p14:creationId xmlns:p14="http://schemas.microsoft.com/office/powerpoint/2010/main" val="103599223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81" r:id="rId19"/>
    <p:sldLayoutId id="2147483782"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image" Target="../media/image11.emf"/><Relationship Id="rId5" Type="http://schemas.openxmlformats.org/officeDocument/2006/relationships/oleObject" Target="../embeddings/oleObject7.bin"/><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11.emf"/><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9.xml"/><Relationship Id="rId4"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1.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11.emf"/><Relationship Id="rId2" Type="http://schemas.openxmlformats.org/officeDocument/2006/relationships/tags" Target="../tags/tag15.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notesSlide" Target="../notesSlides/notesSlide10.xml"/><Relationship Id="rId4"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11.emf"/><Relationship Id="rId2" Type="http://schemas.openxmlformats.org/officeDocument/2006/relationships/tags" Target="../tags/tag17.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notesSlide" Target="../notesSlides/notesSlide11.xml"/><Relationship Id="rId4"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8" Type="http://schemas.openxmlformats.org/officeDocument/2006/relationships/hyperlink" Target="http://www.w3.org/html/wg" TargetMode="External"/><Relationship Id="rId3" Type="http://schemas.openxmlformats.org/officeDocument/2006/relationships/tags" Target="../tags/tag20.xml"/><Relationship Id="rId7" Type="http://schemas.openxmlformats.org/officeDocument/2006/relationships/image" Target="../media/image11.emf"/><Relationship Id="rId2" Type="http://schemas.openxmlformats.org/officeDocument/2006/relationships/tags" Target="../tags/tag19.xml"/><Relationship Id="rId1" Type="http://schemas.openxmlformats.org/officeDocument/2006/relationships/vmlDrawing" Target="../drawings/vmlDrawing11.vml"/><Relationship Id="rId6" Type="http://schemas.openxmlformats.org/officeDocument/2006/relationships/oleObject" Target="../embeddings/oleObject11.bin"/><Relationship Id="rId11" Type="http://schemas.openxmlformats.org/officeDocument/2006/relationships/hyperlink" Target="http://www.ietestdrive.com/" TargetMode="External"/><Relationship Id="rId5" Type="http://schemas.openxmlformats.org/officeDocument/2006/relationships/notesSlide" Target="../notesSlides/notesSlide12.xml"/><Relationship Id="rId10" Type="http://schemas.openxmlformats.org/officeDocument/2006/relationships/hyperlink" Target="http://blogs.msdn.com/IE" TargetMode="External"/><Relationship Id="rId4" Type="http://schemas.openxmlformats.org/officeDocument/2006/relationships/slideLayout" Target="../slideLayouts/slideLayout2.xml"/><Relationship Id="rId9" Type="http://schemas.openxmlformats.org/officeDocument/2006/relationships/hyperlink" Target="http://www.beautyoftheweb.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1.xml"/><Relationship Id="rId1" Type="http://schemas.openxmlformats.org/officeDocument/2006/relationships/vmlDrawing" Target="../drawings/vmlDrawing12.vml"/><Relationship Id="rId6" Type="http://schemas.openxmlformats.org/officeDocument/2006/relationships/image" Target="../media/image11.emf"/><Relationship Id="rId5" Type="http://schemas.openxmlformats.org/officeDocument/2006/relationships/oleObject" Target="../embeddings/oleObject12.bin"/><Relationship Id="rId4"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tags" Target="../tags/tag23.xml"/><Relationship Id="rId7" Type="http://schemas.openxmlformats.org/officeDocument/2006/relationships/oleObject" Target="../embeddings/oleObject13.bin"/><Relationship Id="rId2" Type="http://schemas.openxmlformats.org/officeDocument/2006/relationships/tags" Target="../tags/tag22.xml"/><Relationship Id="rId1" Type="http://schemas.openxmlformats.org/officeDocument/2006/relationships/vmlDrawing" Target="../drawings/vmlDrawing13.vml"/><Relationship Id="rId6" Type="http://schemas.openxmlformats.org/officeDocument/2006/relationships/notesSlide" Target="../notesSlides/notesSlide14.xml"/><Relationship Id="rId5" Type="http://schemas.openxmlformats.org/officeDocument/2006/relationships/slideLayout" Target="../slideLayouts/slideLayout3.xml"/><Relationship Id="rId4" Type="http://schemas.openxmlformats.org/officeDocument/2006/relationships/tags" Target="../tags/tag24.xml"/><Relationship Id="rId9" Type="http://schemas.openxmlformats.org/officeDocument/2006/relationships/hyperlink" Target="http://trends.builtwith.com/javascript/jQuery"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hyperlink" Target="http://api.jquery.com/" TargetMode="External"/><Relationship Id="rId3" Type="http://schemas.openxmlformats.org/officeDocument/2006/relationships/tags" Target="../tags/tag26.xml"/><Relationship Id="rId7" Type="http://schemas.openxmlformats.org/officeDocument/2006/relationships/oleObject" Target="../embeddings/oleObject14.bin"/><Relationship Id="rId12" Type="http://schemas.openxmlformats.org/officeDocument/2006/relationships/image" Target="../media/image1.png"/><Relationship Id="rId2" Type="http://schemas.openxmlformats.org/officeDocument/2006/relationships/tags" Target="../tags/tag25.xml"/><Relationship Id="rId1" Type="http://schemas.openxmlformats.org/officeDocument/2006/relationships/vmlDrawing" Target="../drawings/vmlDrawing14.vml"/><Relationship Id="rId6" Type="http://schemas.openxmlformats.org/officeDocument/2006/relationships/notesSlide" Target="../notesSlides/notesSlide15.xml"/><Relationship Id="rId11" Type="http://schemas.openxmlformats.org/officeDocument/2006/relationships/hyperlink" Target="http://forum.jquery.com/" TargetMode="External"/><Relationship Id="rId5" Type="http://schemas.openxmlformats.org/officeDocument/2006/relationships/slideLayout" Target="../slideLayouts/slideLayout2.xml"/><Relationship Id="rId15" Type="http://schemas.openxmlformats.org/officeDocument/2006/relationships/hyperlink" Target="http://jqueryui.com/" TargetMode="External"/><Relationship Id="rId10" Type="http://schemas.openxmlformats.org/officeDocument/2006/relationships/hyperlink" Target="http://docs.jquery.com/" TargetMode="External"/><Relationship Id="rId4" Type="http://schemas.openxmlformats.org/officeDocument/2006/relationships/tags" Target="../tags/tag27.xml"/><Relationship Id="rId9" Type="http://schemas.openxmlformats.org/officeDocument/2006/relationships/hyperlink" Target="http://code.jquery.com/" TargetMode="External"/><Relationship Id="rId14" Type="http://schemas.openxmlformats.org/officeDocument/2006/relationships/hyperlink" Target="http://meetups.jquery.com/" TargetMode="External"/></Relationships>
</file>

<file path=ppt/slides/_rels/slide33.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11.emf"/><Relationship Id="rId2" Type="http://schemas.openxmlformats.org/officeDocument/2006/relationships/tags" Target="../tags/tag28.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notesSlide" Target="../notesSlides/notesSlide16.xml"/><Relationship Id="rId4"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11.emf"/><Relationship Id="rId2" Type="http://schemas.openxmlformats.org/officeDocument/2006/relationships/tags" Target="../tags/tag30.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notesSlide" Target="../notesSlides/notesSlide17.xml"/><Relationship Id="rId4"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hyperlink" Target="http://trends.builtwith.com/javascript/JQuery"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1.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vmlDrawing" Target="../drawings/vmlDrawing17.vml"/><Relationship Id="rId6" Type="http://schemas.openxmlformats.org/officeDocument/2006/relationships/image" Target="../media/image11.emf"/><Relationship Id="rId5" Type="http://schemas.openxmlformats.org/officeDocument/2006/relationships/oleObject" Target="../embeddings/oleObject17.bin"/><Relationship Id="rId4" Type="http://schemas.openxmlformats.org/officeDocument/2006/relationships/notesSlide" Target="../notesSlides/notesSlide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1.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3.xml"/><Relationship Id="rId1" Type="http://schemas.openxmlformats.org/officeDocument/2006/relationships/vmlDrawing" Target="../drawings/vmlDrawing18.vml"/><Relationship Id="rId6" Type="http://schemas.openxmlformats.org/officeDocument/2006/relationships/image" Target="../media/image11.emf"/><Relationship Id="rId5" Type="http://schemas.openxmlformats.org/officeDocument/2006/relationships/oleObject" Target="../embeddings/oleObject18.bin"/><Relationship Id="rId4" Type="http://schemas.openxmlformats.org/officeDocument/2006/relationships/notesSlide" Target="../notesSlides/notesSlide4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4.xml"/><Relationship Id="rId1" Type="http://schemas.openxmlformats.org/officeDocument/2006/relationships/vmlDrawing" Target="../drawings/vmlDrawing19.vml"/><Relationship Id="rId6" Type="http://schemas.openxmlformats.org/officeDocument/2006/relationships/image" Target="../media/image11.emf"/><Relationship Id="rId5" Type="http://schemas.openxmlformats.org/officeDocument/2006/relationships/oleObject" Target="../embeddings/oleObject19.bin"/><Relationship Id="rId4" Type="http://schemas.openxmlformats.org/officeDocument/2006/relationships/notesSlide" Target="../notesSlides/notesSlide4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5.xml"/><Relationship Id="rId1" Type="http://schemas.openxmlformats.org/officeDocument/2006/relationships/vmlDrawing" Target="../drawings/vmlDrawing20.vml"/><Relationship Id="rId6" Type="http://schemas.openxmlformats.org/officeDocument/2006/relationships/image" Target="../media/image11.emf"/><Relationship Id="rId5" Type="http://schemas.openxmlformats.org/officeDocument/2006/relationships/oleObject" Target="../embeddings/oleObject20.bin"/><Relationship Id="rId4" Type="http://schemas.openxmlformats.org/officeDocument/2006/relationships/notesSlide" Target="../notesSlides/notesSlide4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11.emf"/><Relationship Id="rId2" Type="http://schemas.openxmlformats.org/officeDocument/2006/relationships/tags" Target="../tags/tag36.xml"/><Relationship Id="rId1" Type="http://schemas.openxmlformats.org/officeDocument/2006/relationships/vmlDrawing" Target="../drawings/vmlDrawing21.vml"/><Relationship Id="rId6" Type="http://schemas.openxmlformats.org/officeDocument/2006/relationships/oleObject" Target="../embeddings/oleObject21.bin"/><Relationship Id="rId5" Type="http://schemas.openxmlformats.org/officeDocument/2006/relationships/notesSlide" Target="../notesSlides/notesSlide43.xml"/><Relationship Id="rId4"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vmlDrawing" Target="../drawings/vmlDrawing22.vml"/><Relationship Id="rId6" Type="http://schemas.openxmlformats.org/officeDocument/2006/relationships/tags" Target="../tags/tag42.xml"/><Relationship Id="rId11" Type="http://schemas.openxmlformats.org/officeDocument/2006/relationships/image" Target="../media/image11.emf"/><Relationship Id="rId5" Type="http://schemas.openxmlformats.org/officeDocument/2006/relationships/tags" Target="../tags/tag41.xml"/><Relationship Id="rId10" Type="http://schemas.openxmlformats.org/officeDocument/2006/relationships/oleObject" Target="../embeddings/oleObject22.bin"/><Relationship Id="rId4" Type="http://schemas.openxmlformats.org/officeDocument/2006/relationships/tags" Target="../tags/tag40.xml"/><Relationship Id="rId9" Type="http://schemas.openxmlformats.org/officeDocument/2006/relationships/notesSlide" Target="../notesSlides/notesSlide44.xml"/></Relationships>
</file>

<file path=ppt/slides/_rels/slide76.xml.rels><?xml version="1.0" encoding="UTF-8" standalone="yes"?>
<Relationships xmlns="http://schemas.openxmlformats.org/package/2006/relationships"><Relationship Id="rId8" Type="http://schemas.openxmlformats.org/officeDocument/2006/relationships/hyperlink" Target="http://forums.dev.windows.com/" TargetMode="External"/><Relationship Id="rId3" Type="http://schemas.openxmlformats.org/officeDocument/2006/relationships/tags" Target="../tags/tag45.xml"/><Relationship Id="rId7" Type="http://schemas.openxmlformats.org/officeDocument/2006/relationships/image" Target="../media/image11.emf"/><Relationship Id="rId2" Type="http://schemas.openxmlformats.org/officeDocument/2006/relationships/tags" Target="../tags/tag44.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notesSlide" Target="../notesSlides/notesSlide45.xml"/><Relationship Id="rId4"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46.xml"/><Relationship Id="rId1" Type="http://schemas.openxmlformats.org/officeDocument/2006/relationships/vmlDrawing" Target="../drawings/vmlDrawing24.vml"/><Relationship Id="rId6" Type="http://schemas.openxmlformats.org/officeDocument/2006/relationships/image" Target="../media/image11.emf"/><Relationship Id="rId5" Type="http://schemas.openxmlformats.org/officeDocument/2006/relationships/oleObject" Target="../embeddings/oleObject24.bin"/><Relationship Id="rId4" Type="http://schemas.openxmlformats.org/officeDocument/2006/relationships/notesSlide" Target="../notesSlides/notesSlide46.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9.xml"/><Relationship Id="rId7" Type="http://schemas.openxmlformats.org/officeDocument/2006/relationships/image" Target="../media/image11.emf"/><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blogs.msdn.com/IE" TargetMode="External"/><Relationship Id="rId3" Type="http://schemas.openxmlformats.org/officeDocument/2006/relationships/tags" Target="../tags/tag11.xml"/><Relationship Id="rId7" Type="http://schemas.openxmlformats.org/officeDocument/2006/relationships/image" Target="../media/image11.emf"/><Relationship Id="rId2" Type="http://schemas.openxmlformats.org/officeDocument/2006/relationships/tags" Target="../tags/tag10.xml"/><Relationship Id="rId1" Type="http://schemas.openxmlformats.org/officeDocument/2006/relationships/vmlDrawing" Target="../drawings/vmlDrawing6.vml"/><Relationship Id="rId6" Type="http://schemas.openxmlformats.org/officeDocument/2006/relationships/oleObject" Target="../embeddings/oleObject6.bin"/><Relationship Id="rId11" Type="http://schemas.openxmlformats.org/officeDocument/2006/relationships/hyperlink" Target="http://www.html5labs.com/" TargetMode="External"/><Relationship Id="rId5" Type="http://schemas.openxmlformats.org/officeDocument/2006/relationships/notesSlide" Target="../notesSlides/notesSlide6.xml"/><Relationship Id="rId10" Type="http://schemas.openxmlformats.org/officeDocument/2006/relationships/hyperlink" Target="http://www.ietestdrive.com/" TargetMode="External"/><Relationship Id="rId4" Type="http://schemas.openxmlformats.org/officeDocument/2006/relationships/slideLayout" Target="../slideLayouts/slideLayout2.xml"/><Relationship Id="rId9" Type="http://schemas.openxmlformats.org/officeDocument/2006/relationships/hyperlink" Target="http://www.beautyoftheweb.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WebCamps</a:t>
            </a:r>
            <a:r>
              <a:rPr lang="en-US" dirty="0"/>
              <a:t> Online</a:t>
            </a:r>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79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HTML5 Deep Dive</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p:cNvSpPr/>
          <p:nvPr/>
        </p:nvSpPr>
        <p:spPr>
          <a:xfrm rot="16200000">
            <a:off x="5452343" y="399328"/>
            <a:ext cx="1279378" cy="11149013"/>
          </a:xfrm>
          <a:prstGeom prst="rect">
            <a:avLst/>
          </a:prstGeom>
          <a:solidFill>
            <a:schemeClr val="tx2"/>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49916" tIns="49916" rIns="49916" bIns="49916" numCol="1" spcCol="1270" anchor="ctr" anchorCtr="0">
            <a:noAutofit/>
            <a:sp3d extrusionH="28000" prstMaterial="matte"/>
          </a:bodyPr>
          <a:lstStyle/>
          <a:p>
            <a:pPr lvl="0" algn="ctr" defTabSz="311150">
              <a:lnSpc>
                <a:spcPct val="90000"/>
              </a:lnSpc>
              <a:spcBef>
                <a:spcPct val="0"/>
              </a:spcBef>
              <a:spcAft>
                <a:spcPct val="35000"/>
              </a:spcAft>
            </a:pPr>
            <a:endParaRPr lang="en-US" sz="1600" kern="1200" dirty="0"/>
          </a:p>
        </p:txBody>
      </p:sp>
      <p:sp>
        <p:nvSpPr>
          <p:cNvPr id="3" name="Title 2"/>
          <p:cNvSpPr>
            <a:spLocks noGrp="1"/>
          </p:cNvSpPr>
          <p:nvPr>
            <p:ph type="title"/>
          </p:nvPr>
        </p:nvSpPr>
        <p:spPr/>
        <p:txBody>
          <a:bodyPr/>
          <a:lstStyle/>
          <a:p>
            <a:r>
              <a:rPr lang="en-US" dirty="0" smtClean="0"/>
              <a:t>Map of HTML5</a:t>
            </a:r>
            <a:endParaRPr lang="en-US" dirty="0"/>
          </a:p>
        </p:txBody>
      </p:sp>
      <p:sp>
        <p:nvSpPr>
          <p:cNvPr id="5" name="Rectangle 4"/>
          <p:cNvSpPr/>
          <p:nvPr/>
        </p:nvSpPr>
        <p:spPr>
          <a:xfrm>
            <a:off x="517525" y="1141413"/>
            <a:ext cx="10172761" cy="993696"/>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221330" tIns="221330" rIns="221330" bIns="221330" numCol="1" spcCol="1270" anchor="ctr" anchorCtr="0">
            <a:noAutofit/>
            <a:sp3d extrusionH="28000" prstMaterial="matte"/>
          </a:bodyPr>
          <a:lstStyle/>
          <a:p>
            <a:pPr lvl="0" algn="ctr" defTabSz="1955800" rtl="0">
              <a:lnSpc>
                <a:spcPct val="90000"/>
              </a:lnSpc>
              <a:spcBef>
                <a:spcPct val="0"/>
              </a:spcBef>
              <a:spcAft>
                <a:spcPct val="35000"/>
              </a:spcAft>
            </a:pPr>
            <a:r>
              <a:rPr lang="en-US" sz="4400" kern="1200" dirty="0" smtClean="0">
                <a:solidFill>
                  <a:schemeClr val="lt1">
                    <a:alpha val="99000"/>
                  </a:schemeClr>
                </a:solidFill>
              </a:rPr>
              <a:t>W3C</a:t>
            </a:r>
            <a:endParaRPr lang="en-US" sz="4400" kern="1200" dirty="0">
              <a:solidFill>
                <a:schemeClr val="lt1">
                  <a:alpha val="99000"/>
                </a:schemeClr>
              </a:solidFill>
            </a:endParaRPr>
          </a:p>
        </p:txBody>
      </p:sp>
      <p:sp>
        <p:nvSpPr>
          <p:cNvPr id="6" name="Rectangle 5"/>
          <p:cNvSpPr/>
          <p:nvPr/>
        </p:nvSpPr>
        <p:spPr>
          <a:xfrm>
            <a:off x="519112" y="2328163"/>
            <a:ext cx="754285"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1556" tIns="81556" rIns="81556" bIns="81556"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HTML</a:t>
            </a:r>
            <a:endParaRPr lang="en-US" sz="1600" kern="1200" dirty="0">
              <a:solidFill>
                <a:schemeClr val="lt1">
                  <a:alpha val="99000"/>
                </a:schemeClr>
              </a:solidFill>
            </a:endParaRPr>
          </a:p>
        </p:txBody>
      </p:sp>
      <p:sp>
        <p:nvSpPr>
          <p:cNvPr id="15" name="Rectangle 14"/>
          <p:cNvSpPr/>
          <p:nvPr/>
        </p:nvSpPr>
        <p:spPr>
          <a:xfrm>
            <a:off x="1455242" y="2328163"/>
            <a:ext cx="2470072"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CSS</a:t>
            </a:r>
            <a:endParaRPr lang="en-US" sz="1600" kern="1200" dirty="0">
              <a:solidFill>
                <a:schemeClr val="lt1">
                  <a:alpha val="99000"/>
                </a:schemeClr>
              </a:solidFill>
            </a:endParaRPr>
          </a:p>
        </p:txBody>
      </p:sp>
      <p:sp>
        <p:nvSpPr>
          <p:cNvPr id="44" name="Rectangle 43"/>
          <p:cNvSpPr/>
          <p:nvPr/>
        </p:nvSpPr>
        <p:spPr>
          <a:xfrm>
            <a:off x="4107159" y="2328163"/>
            <a:ext cx="2823448"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a:solidFill>
                  <a:schemeClr val="lt1">
                    <a:alpha val="99000"/>
                  </a:schemeClr>
                </a:solidFill>
              </a:rPr>
              <a:t>Web </a:t>
            </a:r>
            <a:r>
              <a:rPr lang="en-US" sz="1600" kern="1200" dirty="0" smtClean="0">
                <a:solidFill>
                  <a:schemeClr val="lt1">
                    <a:alpha val="99000"/>
                  </a:schemeClr>
                </a:solidFill>
              </a:rPr>
              <a:t>Apps</a:t>
            </a:r>
            <a:endParaRPr lang="en-US" sz="1600" kern="1200" dirty="0">
              <a:solidFill>
                <a:schemeClr val="lt1">
                  <a:alpha val="99000"/>
                </a:schemeClr>
              </a:solidFill>
            </a:endParaRPr>
          </a:p>
        </p:txBody>
      </p:sp>
      <p:sp>
        <p:nvSpPr>
          <p:cNvPr id="77" name="Rectangle 76"/>
          <p:cNvSpPr/>
          <p:nvPr/>
        </p:nvSpPr>
        <p:spPr>
          <a:xfrm>
            <a:off x="7112452" y="2328163"/>
            <a:ext cx="1554493"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91906" tIns="91906" rIns="91906" bIns="91906"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SVG</a:t>
            </a:r>
            <a:endParaRPr lang="en-US" sz="1600" kern="1200" dirty="0">
              <a:solidFill>
                <a:schemeClr val="lt1">
                  <a:alpha val="99000"/>
                </a:schemeClr>
              </a:solidFill>
            </a:endParaRPr>
          </a:p>
        </p:txBody>
      </p:sp>
      <p:sp>
        <p:nvSpPr>
          <p:cNvPr id="90" name="Rectangle 89"/>
          <p:cNvSpPr/>
          <p:nvPr/>
        </p:nvSpPr>
        <p:spPr>
          <a:xfrm rot="16200000">
            <a:off x="8857160" y="2328163"/>
            <a:ext cx="1833126"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vert" wrap="square" lIns="36773" tIns="36773" rIns="36773" bIns="36773" numCol="1" spcCol="1270" anchor="ctr" anchorCtr="0">
            <a:noAutofit/>
            <a:sp3d extrusionH="28000" prstMaterial="matte"/>
          </a:bodyPr>
          <a:lstStyle/>
          <a:p>
            <a:pPr lvl="0" algn="ctr" defTabSz="400050">
              <a:lnSpc>
                <a:spcPct val="90000"/>
              </a:lnSpc>
              <a:spcBef>
                <a:spcPct val="0"/>
              </a:spcBef>
              <a:spcAft>
                <a:spcPct val="35000"/>
              </a:spcAft>
            </a:pPr>
            <a:r>
              <a:rPr lang="en-US" sz="1600" kern="1200" dirty="0" smtClean="0">
                <a:solidFill>
                  <a:schemeClr val="lt1">
                    <a:alpha val="99000"/>
                  </a:schemeClr>
                </a:solidFill>
              </a:rPr>
              <a:t>Geolocation</a:t>
            </a:r>
            <a:endParaRPr lang="en-US" sz="1600" kern="1200" dirty="0">
              <a:solidFill>
                <a:schemeClr val="lt1">
                  <a:alpha val="99000"/>
                </a:schemeClr>
              </a:solidFill>
            </a:endParaRPr>
          </a:p>
        </p:txBody>
      </p:sp>
      <p:sp>
        <p:nvSpPr>
          <p:cNvPr id="92" name="Rectangle 91"/>
          <p:cNvSpPr/>
          <p:nvPr/>
        </p:nvSpPr>
        <p:spPr>
          <a:xfrm>
            <a:off x="10872131" y="1141413"/>
            <a:ext cx="795994" cy="993696"/>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91894" tIns="91894" rIns="91894" bIns="91894" numCol="1" spcCol="1270" anchor="ctr" anchorCtr="0">
            <a:noAutofit/>
            <a:sp3d extrusionH="28000" prstMaterial="matte"/>
          </a:bodyPr>
          <a:lstStyle/>
          <a:p>
            <a:pPr lvl="0" algn="ctr" defTabSz="800100">
              <a:lnSpc>
                <a:spcPct val="90000"/>
              </a:lnSpc>
              <a:spcBef>
                <a:spcPct val="0"/>
              </a:spcBef>
              <a:spcAft>
                <a:spcPct val="35000"/>
              </a:spcAft>
            </a:pPr>
            <a:r>
              <a:rPr lang="en-US" sz="1800" kern="1200" dirty="0" smtClean="0">
                <a:solidFill>
                  <a:schemeClr val="lt1">
                    <a:alpha val="99000"/>
                  </a:schemeClr>
                </a:solidFill>
              </a:rPr>
              <a:t>ECMA</a:t>
            </a:r>
            <a:endParaRPr lang="en-US" sz="2200" kern="1200" dirty="0">
              <a:solidFill>
                <a:schemeClr val="lt1">
                  <a:alpha val="99000"/>
                </a:schemeClr>
              </a:solidFill>
            </a:endParaRPr>
          </a:p>
        </p:txBody>
      </p:sp>
      <p:sp>
        <p:nvSpPr>
          <p:cNvPr id="93" name="Rectangle 92"/>
          <p:cNvSpPr/>
          <p:nvPr/>
        </p:nvSpPr>
        <p:spPr>
          <a:xfrm>
            <a:off x="10872131" y="2328163"/>
            <a:ext cx="795216"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4251" tIns="84251" rIns="84251" bIns="84251"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ECMA Script  262</a:t>
            </a:r>
            <a:endParaRPr lang="en-US" sz="1600" kern="1200" dirty="0">
              <a:solidFill>
                <a:schemeClr val="lt1">
                  <a:alpha val="99000"/>
                </a:schemeClr>
              </a:solidFill>
            </a:endParaRPr>
          </a:p>
        </p:txBody>
      </p:sp>
      <p:grpSp>
        <p:nvGrpSpPr>
          <p:cNvPr id="114" name="Group 113"/>
          <p:cNvGrpSpPr/>
          <p:nvPr/>
        </p:nvGrpSpPr>
        <p:grpSpPr>
          <a:xfrm>
            <a:off x="10393441" y="5487660"/>
            <a:ext cx="1378475" cy="618038"/>
            <a:chOff x="10082005" y="5148007"/>
            <a:chExt cx="1833126" cy="618038"/>
          </a:xfrm>
        </p:grpSpPr>
        <p:grpSp>
          <p:nvGrpSpPr>
            <p:cNvPr id="107" name="Group 106"/>
            <p:cNvGrpSpPr/>
            <p:nvPr/>
          </p:nvGrpSpPr>
          <p:grpSpPr>
            <a:xfrm>
              <a:off x="10082005" y="5504574"/>
              <a:ext cx="1833126" cy="261471"/>
              <a:chOff x="9039006" y="7047060"/>
              <a:chExt cx="1833126" cy="261471"/>
            </a:xfrm>
          </p:grpSpPr>
          <p:sp>
            <p:nvSpPr>
              <p:cNvPr id="7" name="Freeform 6"/>
              <p:cNvSpPr/>
              <p:nvPr/>
            </p:nvSpPr>
            <p:spPr>
              <a:xfrm rot="16200000">
                <a:off x="9913177" y="634957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Html5</a:t>
                </a:r>
                <a:endParaRPr lang="en-US" sz="800" kern="1200" dirty="0">
                  <a:solidFill>
                    <a:schemeClr val="bg1"/>
                  </a:solidFill>
                </a:endParaRPr>
              </a:p>
            </p:txBody>
          </p:sp>
          <p:sp>
            <p:nvSpPr>
              <p:cNvPr id="8" name="Freeform 7"/>
              <p:cNvSpPr/>
              <p:nvPr/>
            </p:nvSpPr>
            <p:spPr>
              <a:xfrm rot="16200000">
                <a:off x="9913177" y="626123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Canvas 2D Context</a:t>
                </a:r>
                <a:endParaRPr lang="en-US" sz="800" kern="1200" dirty="0">
                  <a:solidFill>
                    <a:schemeClr val="bg1"/>
                  </a:solidFill>
                </a:endParaRPr>
              </a:p>
            </p:txBody>
          </p:sp>
          <p:sp>
            <p:nvSpPr>
              <p:cNvPr id="9" name="Freeform 8"/>
              <p:cNvSpPr/>
              <p:nvPr/>
            </p:nvSpPr>
            <p:spPr>
              <a:xfrm rot="16200000">
                <a:off x="9913177" y="617288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Microdata</a:t>
                </a:r>
                <a:endParaRPr lang="en-US" sz="800" kern="1200" dirty="0">
                  <a:solidFill>
                    <a:schemeClr val="bg1"/>
                  </a:solidFill>
                </a:endParaRPr>
              </a:p>
            </p:txBody>
          </p:sp>
        </p:grpSp>
        <p:grpSp>
          <p:nvGrpSpPr>
            <p:cNvPr id="112" name="Group 111"/>
            <p:cNvGrpSpPr/>
            <p:nvPr/>
          </p:nvGrpSpPr>
          <p:grpSpPr>
            <a:xfrm>
              <a:off x="10082005" y="5237665"/>
              <a:ext cx="1833126" cy="261471"/>
              <a:chOff x="9996769" y="5670377"/>
              <a:chExt cx="1833126" cy="261471"/>
            </a:xfrm>
          </p:grpSpPr>
          <p:sp>
            <p:nvSpPr>
              <p:cNvPr id="10" name="Freeform 9"/>
              <p:cNvSpPr/>
              <p:nvPr/>
            </p:nvSpPr>
            <p:spPr>
              <a:xfrm rot="16200000">
                <a:off x="10870940" y="497289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Html+rdfa</a:t>
                </a:r>
                <a:endParaRPr lang="en-US" sz="800" kern="1200" dirty="0">
                  <a:solidFill>
                    <a:schemeClr val="bg1"/>
                  </a:solidFill>
                </a:endParaRPr>
              </a:p>
            </p:txBody>
          </p:sp>
          <p:sp>
            <p:nvSpPr>
              <p:cNvPr id="11" name="Freeform 10"/>
              <p:cNvSpPr/>
              <p:nvPr/>
            </p:nvSpPr>
            <p:spPr>
              <a:xfrm rot="16200000">
                <a:off x="10870940" y="488455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HTML5 Markup</a:t>
                </a:r>
                <a:endParaRPr lang="en-US" sz="800" kern="1200" dirty="0">
                  <a:solidFill>
                    <a:schemeClr val="bg1"/>
                  </a:solidFill>
                </a:endParaRPr>
              </a:p>
            </p:txBody>
          </p:sp>
          <p:sp>
            <p:nvSpPr>
              <p:cNvPr id="12" name="Freeform 11"/>
              <p:cNvSpPr/>
              <p:nvPr/>
            </p:nvSpPr>
            <p:spPr>
              <a:xfrm rot="16200000">
                <a:off x="10870940" y="479620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HTML5 Diff From HTML4</a:t>
                </a:r>
                <a:endParaRPr lang="en-US" sz="800" kern="1200" dirty="0">
                  <a:solidFill>
                    <a:schemeClr val="bg1"/>
                  </a:solidFill>
                </a:endParaRPr>
              </a:p>
            </p:txBody>
          </p:sp>
        </p:grpSp>
        <p:sp>
          <p:nvSpPr>
            <p:cNvPr id="23" name="Freeform 22"/>
            <p:cNvSpPr/>
            <p:nvPr/>
          </p:nvSpPr>
          <p:spPr>
            <a:xfrm rot="16200000">
              <a:off x="10810453" y="4419559"/>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Writing Modes</a:t>
              </a:r>
              <a:endParaRPr lang="en-US" sz="800" kern="1200" dirty="0">
                <a:solidFill>
                  <a:schemeClr val="bg1"/>
                </a:solidFill>
              </a:endParaRPr>
            </a:p>
          </p:txBody>
        </p:sp>
      </p:grpSp>
      <p:grpSp>
        <p:nvGrpSpPr>
          <p:cNvPr id="113" name="Group 112"/>
          <p:cNvGrpSpPr/>
          <p:nvPr/>
        </p:nvGrpSpPr>
        <p:grpSpPr>
          <a:xfrm>
            <a:off x="8746976" y="5486203"/>
            <a:ext cx="1579546" cy="914879"/>
            <a:chOff x="8540326" y="5193655"/>
            <a:chExt cx="1833127" cy="914879"/>
          </a:xfrm>
        </p:grpSpPr>
        <p:sp>
          <p:nvSpPr>
            <p:cNvPr id="13" name="Freeform 12"/>
            <p:cNvSpPr/>
            <p:nvPr/>
          </p:nvSpPr>
          <p:spPr>
            <a:xfrm rot="16200000">
              <a:off x="9414498" y="503955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Polyglot Markup</a:t>
              </a:r>
              <a:endParaRPr lang="en-US" sz="800" kern="1200" dirty="0">
                <a:solidFill>
                  <a:schemeClr val="bg1"/>
                </a:solidFill>
              </a:endParaRPr>
            </a:p>
          </p:txBody>
        </p:sp>
        <p:sp>
          <p:nvSpPr>
            <p:cNvPr id="14" name="Freeform 13"/>
            <p:cNvSpPr/>
            <p:nvPr/>
          </p:nvSpPr>
          <p:spPr>
            <a:xfrm rot="16200000">
              <a:off x="9414498" y="495121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Text Alternatives</a:t>
              </a:r>
              <a:endParaRPr lang="en-US" sz="800" kern="1200" dirty="0">
                <a:solidFill>
                  <a:schemeClr val="bg1"/>
                </a:solidFill>
              </a:endParaRPr>
            </a:p>
          </p:txBody>
        </p:sp>
        <p:sp>
          <p:nvSpPr>
            <p:cNvPr id="16" name="Freeform 15"/>
            <p:cNvSpPr/>
            <p:nvPr/>
          </p:nvSpPr>
          <p:spPr>
            <a:xfrm rot="16200000">
              <a:off x="9414498" y="485930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Snapshot 2007</a:t>
              </a:r>
              <a:endParaRPr lang="en-US" sz="800" kern="1200" dirty="0">
                <a:solidFill>
                  <a:schemeClr val="bg1"/>
                </a:solidFill>
              </a:endParaRPr>
            </a:p>
          </p:txBody>
        </p:sp>
        <p:sp>
          <p:nvSpPr>
            <p:cNvPr id="17" name="Freeform 16"/>
            <p:cNvSpPr/>
            <p:nvPr/>
          </p:nvSpPr>
          <p:spPr>
            <a:xfrm rot="16200000">
              <a:off x="9414498" y="477096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Namespaces</a:t>
              </a:r>
              <a:endParaRPr lang="en-US" sz="800" kern="1200" dirty="0">
                <a:solidFill>
                  <a:schemeClr val="bg1"/>
                </a:solidFill>
              </a:endParaRPr>
            </a:p>
          </p:txBody>
        </p:sp>
        <p:sp>
          <p:nvSpPr>
            <p:cNvPr id="18" name="Freeform 17"/>
            <p:cNvSpPr/>
            <p:nvPr/>
          </p:nvSpPr>
          <p:spPr>
            <a:xfrm rot="16200000">
              <a:off x="9414498" y="468261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Paged Media</a:t>
              </a:r>
              <a:endParaRPr lang="en-US" sz="800" kern="1200" dirty="0">
                <a:solidFill>
                  <a:schemeClr val="bg1"/>
                </a:solidFill>
              </a:endParaRPr>
            </a:p>
          </p:txBody>
        </p:sp>
        <p:sp>
          <p:nvSpPr>
            <p:cNvPr id="19" name="Freeform 18"/>
            <p:cNvSpPr/>
            <p:nvPr/>
          </p:nvSpPr>
          <p:spPr>
            <a:xfrm rot="16200000">
              <a:off x="9414498" y="459427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Print Profile</a:t>
              </a:r>
              <a:endParaRPr lang="en-US" sz="800" kern="1200" dirty="0">
                <a:solidFill>
                  <a:schemeClr val="bg1"/>
                </a:solidFill>
              </a:endParaRPr>
            </a:p>
          </p:txBody>
        </p:sp>
        <p:sp>
          <p:nvSpPr>
            <p:cNvPr id="20" name="Freeform 19"/>
            <p:cNvSpPr/>
            <p:nvPr/>
          </p:nvSpPr>
          <p:spPr>
            <a:xfrm rot="16200000">
              <a:off x="9414498" y="450592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Values And Units</a:t>
              </a:r>
              <a:endParaRPr lang="en-US" sz="800" kern="1200" dirty="0">
                <a:solidFill>
                  <a:schemeClr val="bg1"/>
                </a:solidFill>
              </a:endParaRPr>
            </a:p>
          </p:txBody>
        </p:sp>
        <p:sp>
          <p:nvSpPr>
            <p:cNvPr id="21" name="Freeform 20"/>
            <p:cNvSpPr/>
            <p:nvPr/>
          </p:nvSpPr>
          <p:spPr>
            <a:xfrm rot="16200000">
              <a:off x="9414498" y="441758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Cascading And Inheritance</a:t>
              </a:r>
              <a:endParaRPr lang="en-US" sz="800" kern="1200" dirty="0">
                <a:solidFill>
                  <a:schemeClr val="bg1"/>
                </a:solidFill>
              </a:endParaRPr>
            </a:p>
          </p:txBody>
        </p:sp>
        <p:sp>
          <p:nvSpPr>
            <p:cNvPr id="22" name="Freeform 21"/>
            <p:cNvSpPr/>
            <p:nvPr/>
          </p:nvSpPr>
          <p:spPr>
            <a:xfrm rot="16200000">
              <a:off x="9414498" y="431948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Text</a:t>
              </a:r>
              <a:endParaRPr lang="en-US" sz="800" kern="1200" dirty="0">
                <a:solidFill>
                  <a:schemeClr val="bg1"/>
                </a:solidFill>
              </a:endParaRPr>
            </a:p>
          </p:txBody>
        </p:sp>
        <p:sp>
          <p:nvSpPr>
            <p:cNvPr id="24" name="Freeform 23"/>
            <p:cNvSpPr/>
            <p:nvPr/>
          </p:nvSpPr>
          <p:spPr>
            <a:xfrm rot="16200000">
              <a:off x="9268774" y="5295303"/>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Line Grid</a:t>
              </a:r>
              <a:endParaRPr lang="en-US" sz="800" kern="1200" dirty="0">
                <a:solidFill>
                  <a:schemeClr val="bg1"/>
                </a:solidFill>
              </a:endParaRPr>
            </a:p>
          </p:txBody>
        </p:sp>
      </p:grpSp>
      <p:grpSp>
        <p:nvGrpSpPr>
          <p:cNvPr id="111" name="Group 110"/>
          <p:cNvGrpSpPr/>
          <p:nvPr/>
        </p:nvGrpSpPr>
        <p:grpSpPr>
          <a:xfrm>
            <a:off x="7138378" y="5485009"/>
            <a:ext cx="1541680" cy="958466"/>
            <a:chOff x="6890597" y="5192461"/>
            <a:chExt cx="1541680" cy="958466"/>
          </a:xfrm>
        </p:grpSpPr>
        <p:sp>
          <p:nvSpPr>
            <p:cNvPr id="25" name="Freeform 24"/>
            <p:cNvSpPr/>
            <p:nvPr/>
          </p:nvSpPr>
          <p:spPr>
            <a:xfrm rot="16200000">
              <a:off x="7619046" y="5337696"/>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Ruby</a:t>
              </a:r>
              <a:endParaRPr lang="en-US" sz="800" kern="1200" dirty="0">
                <a:solidFill>
                  <a:schemeClr val="bg1"/>
                </a:solidFill>
              </a:endParaRPr>
            </a:p>
          </p:txBody>
        </p:sp>
        <p:sp>
          <p:nvSpPr>
            <p:cNvPr id="26" name="Freeform 25"/>
            <p:cNvSpPr/>
            <p:nvPr/>
          </p:nvSpPr>
          <p:spPr>
            <a:xfrm rot="16200000">
              <a:off x="7619046" y="5218389"/>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1533" tIns="21533" rIns="21533" bIns="21533" numCol="1" spcCol="1270" anchor="ctr" anchorCtr="0">
              <a:noAutofit/>
              <a:sp3d extrusionH="28000" prstMaterial="matte"/>
            </a:bodyPr>
            <a:lstStyle/>
            <a:p>
              <a:pPr defTabSz="222250">
                <a:lnSpc>
                  <a:spcPct val="70000"/>
                </a:lnSpc>
                <a:spcBef>
                  <a:spcPct val="0"/>
                </a:spcBef>
              </a:pPr>
              <a:r>
                <a:rPr lang="en-US" sz="800" dirty="0">
                  <a:solidFill>
                    <a:schemeClr val="bg1"/>
                  </a:solidFill>
                </a:rPr>
                <a:t>CSS Generated Content </a:t>
              </a:r>
              <a:r>
                <a:rPr lang="en-US" sz="800" dirty="0" smtClean="0">
                  <a:solidFill>
                    <a:schemeClr val="bg1"/>
                  </a:solidFill>
                </a:rPr>
                <a:t/>
              </a:r>
              <a:br>
                <a:rPr lang="en-US" sz="800" dirty="0" smtClean="0">
                  <a:solidFill>
                    <a:schemeClr val="bg1"/>
                  </a:solidFill>
                </a:rPr>
              </a:br>
              <a:r>
                <a:rPr lang="en-US" sz="800" dirty="0" smtClean="0">
                  <a:solidFill>
                    <a:schemeClr val="bg1"/>
                  </a:solidFill>
                </a:rPr>
                <a:t>For </a:t>
              </a:r>
              <a:r>
                <a:rPr lang="en-US" sz="800" dirty="0">
                  <a:solidFill>
                    <a:schemeClr val="bg1"/>
                  </a:solidFill>
                </a:rPr>
                <a:t>Paged Media</a:t>
              </a:r>
            </a:p>
          </p:txBody>
        </p:sp>
        <p:sp>
          <p:nvSpPr>
            <p:cNvPr id="27" name="Freeform 26"/>
            <p:cNvSpPr/>
            <p:nvPr/>
          </p:nvSpPr>
          <p:spPr>
            <a:xfrm rot="16200000">
              <a:off x="7619045" y="5076226"/>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Backgrounds And Borders</a:t>
              </a:r>
              <a:endParaRPr lang="en-US" sz="800" kern="1200" dirty="0">
                <a:solidFill>
                  <a:schemeClr val="bg1"/>
                </a:solidFill>
              </a:endParaRPr>
            </a:p>
          </p:txBody>
        </p:sp>
        <p:sp>
          <p:nvSpPr>
            <p:cNvPr id="28" name="Freeform 27"/>
            <p:cNvSpPr/>
            <p:nvPr/>
          </p:nvSpPr>
          <p:spPr>
            <a:xfrm rot="16200000">
              <a:off x="7619045" y="4987882"/>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Fonts</a:t>
              </a:r>
              <a:endParaRPr lang="en-US" sz="800" kern="1200" dirty="0">
                <a:solidFill>
                  <a:schemeClr val="bg1"/>
                </a:solidFill>
              </a:endParaRPr>
            </a:p>
          </p:txBody>
        </p:sp>
        <p:sp>
          <p:nvSpPr>
            <p:cNvPr id="29" name="Freeform 28"/>
            <p:cNvSpPr/>
            <p:nvPr/>
          </p:nvSpPr>
          <p:spPr>
            <a:xfrm rot="16200000">
              <a:off x="7619045" y="4899538"/>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Basic Box Model</a:t>
              </a:r>
              <a:endParaRPr lang="en-US" sz="800" kern="1200" dirty="0">
                <a:solidFill>
                  <a:schemeClr val="bg1"/>
                </a:solidFill>
              </a:endParaRPr>
            </a:p>
          </p:txBody>
        </p:sp>
        <p:sp>
          <p:nvSpPr>
            <p:cNvPr id="30" name="Freeform 29"/>
            <p:cNvSpPr/>
            <p:nvPr/>
          </p:nvSpPr>
          <p:spPr>
            <a:xfrm rot="16200000">
              <a:off x="7619045" y="4811194"/>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Multi-column Layout</a:t>
              </a:r>
              <a:endParaRPr lang="en-US" sz="800" kern="1200" dirty="0">
                <a:solidFill>
                  <a:schemeClr val="bg1"/>
                </a:solidFill>
              </a:endParaRPr>
            </a:p>
          </p:txBody>
        </p:sp>
        <p:sp>
          <p:nvSpPr>
            <p:cNvPr id="31" name="Freeform 30"/>
            <p:cNvSpPr/>
            <p:nvPr/>
          </p:nvSpPr>
          <p:spPr>
            <a:xfrm rot="16200000">
              <a:off x="7619045" y="4722850"/>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Template Layout</a:t>
              </a:r>
              <a:endParaRPr lang="en-US" sz="800" kern="1200" dirty="0">
                <a:solidFill>
                  <a:schemeClr val="bg1"/>
                </a:solidFill>
              </a:endParaRPr>
            </a:p>
          </p:txBody>
        </p:sp>
        <p:sp>
          <p:nvSpPr>
            <p:cNvPr id="32" name="Freeform 31"/>
            <p:cNvSpPr/>
            <p:nvPr/>
          </p:nvSpPr>
          <p:spPr>
            <a:xfrm rot="16200000">
              <a:off x="7619045" y="4634506"/>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Media Queries</a:t>
              </a:r>
              <a:endParaRPr lang="en-US" sz="800" kern="1200" dirty="0">
                <a:solidFill>
                  <a:schemeClr val="bg1"/>
                </a:solidFill>
              </a:endParaRPr>
            </a:p>
          </p:txBody>
        </p:sp>
        <p:sp>
          <p:nvSpPr>
            <p:cNvPr id="33" name="Freeform 32"/>
            <p:cNvSpPr/>
            <p:nvPr/>
          </p:nvSpPr>
          <p:spPr>
            <a:xfrm rot="16200000">
              <a:off x="7619045" y="4546162"/>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Speech</a:t>
              </a:r>
              <a:endParaRPr lang="en-US" sz="800" kern="1200" dirty="0">
                <a:solidFill>
                  <a:schemeClr val="bg1"/>
                </a:solidFill>
              </a:endParaRPr>
            </a:p>
          </p:txBody>
        </p:sp>
        <p:sp>
          <p:nvSpPr>
            <p:cNvPr id="34" name="Freeform 33"/>
            <p:cNvSpPr/>
            <p:nvPr/>
          </p:nvSpPr>
          <p:spPr>
            <a:xfrm rot="16200000">
              <a:off x="7457632" y="4625428"/>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Color</a:t>
              </a:r>
              <a:endParaRPr lang="en-US" sz="800" kern="1200" dirty="0">
                <a:solidFill>
                  <a:schemeClr val="bg1"/>
                </a:solidFill>
              </a:endParaRPr>
            </a:p>
          </p:txBody>
        </p:sp>
      </p:grpSp>
      <p:grpSp>
        <p:nvGrpSpPr>
          <p:cNvPr id="115" name="Group 114"/>
          <p:cNvGrpSpPr/>
          <p:nvPr/>
        </p:nvGrpSpPr>
        <p:grpSpPr>
          <a:xfrm>
            <a:off x="5852610" y="5485035"/>
            <a:ext cx="1218850" cy="971785"/>
            <a:chOff x="5623910" y="5192487"/>
            <a:chExt cx="1218850" cy="971785"/>
          </a:xfrm>
        </p:grpSpPr>
        <p:sp>
          <p:nvSpPr>
            <p:cNvPr id="35" name="Freeform 34"/>
            <p:cNvSpPr/>
            <p:nvPr/>
          </p:nvSpPr>
          <p:spPr>
            <a:xfrm rot="16200000">
              <a:off x="6190943" y="5512456"/>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Basic User Interface </a:t>
              </a:r>
              <a:endParaRPr lang="en-US" sz="800" kern="1200" dirty="0">
                <a:solidFill>
                  <a:schemeClr val="bg1"/>
                </a:solidFill>
              </a:endParaRPr>
            </a:p>
          </p:txBody>
        </p:sp>
        <p:sp>
          <p:nvSpPr>
            <p:cNvPr id="36" name="Freeform 35"/>
            <p:cNvSpPr/>
            <p:nvPr/>
          </p:nvSpPr>
          <p:spPr>
            <a:xfrm rot="16200000">
              <a:off x="6190943" y="5424111"/>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Scoping</a:t>
              </a:r>
              <a:endParaRPr lang="en-US" sz="800" kern="1200" dirty="0">
                <a:solidFill>
                  <a:schemeClr val="bg1"/>
                </a:solidFill>
              </a:endParaRPr>
            </a:p>
          </p:txBody>
        </p:sp>
        <p:sp>
          <p:nvSpPr>
            <p:cNvPr id="37" name="Freeform 36"/>
            <p:cNvSpPr/>
            <p:nvPr/>
          </p:nvSpPr>
          <p:spPr>
            <a:xfrm rot="16200000">
              <a:off x="6190943" y="5335767"/>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Grid Positioning</a:t>
              </a:r>
              <a:endParaRPr lang="en-US" sz="800" kern="1200" dirty="0">
                <a:solidFill>
                  <a:schemeClr val="bg1"/>
                </a:solidFill>
              </a:endParaRPr>
            </a:p>
          </p:txBody>
        </p:sp>
        <p:sp>
          <p:nvSpPr>
            <p:cNvPr id="38" name="Freeform 37"/>
            <p:cNvSpPr/>
            <p:nvPr/>
          </p:nvSpPr>
          <p:spPr>
            <a:xfrm rot="16200000">
              <a:off x="6190943" y="5247423"/>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Flexible Box Layout</a:t>
              </a:r>
              <a:endParaRPr lang="en-US" sz="800" kern="1200" dirty="0">
                <a:solidFill>
                  <a:schemeClr val="bg1"/>
                </a:solidFill>
              </a:endParaRPr>
            </a:p>
          </p:txBody>
        </p:sp>
        <p:sp>
          <p:nvSpPr>
            <p:cNvPr id="39" name="Freeform 38"/>
            <p:cNvSpPr/>
            <p:nvPr/>
          </p:nvSpPr>
          <p:spPr>
            <a:xfrm rot="16200000">
              <a:off x="6190943" y="5159079"/>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Image Values</a:t>
              </a:r>
              <a:endParaRPr lang="en-US" sz="800" kern="1200" dirty="0">
                <a:solidFill>
                  <a:schemeClr val="bg1"/>
                </a:solidFill>
              </a:endParaRPr>
            </a:p>
          </p:txBody>
        </p:sp>
        <p:sp>
          <p:nvSpPr>
            <p:cNvPr id="40" name="Freeform 39"/>
            <p:cNvSpPr/>
            <p:nvPr/>
          </p:nvSpPr>
          <p:spPr>
            <a:xfrm rot="16200000">
              <a:off x="6190943" y="5070735"/>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2D Transformations</a:t>
              </a:r>
              <a:endParaRPr lang="en-US" sz="800" kern="1200" dirty="0">
                <a:solidFill>
                  <a:schemeClr val="bg1"/>
                </a:solidFill>
              </a:endParaRPr>
            </a:p>
          </p:txBody>
        </p:sp>
        <p:sp>
          <p:nvSpPr>
            <p:cNvPr id="41" name="Freeform 40"/>
            <p:cNvSpPr/>
            <p:nvPr/>
          </p:nvSpPr>
          <p:spPr>
            <a:xfrm rot="16200000">
              <a:off x="6190943" y="4982391"/>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3D Transformations</a:t>
              </a:r>
              <a:endParaRPr lang="en-US" sz="800" kern="1200" dirty="0">
                <a:solidFill>
                  <a:schemeClr val="bg1"/>
                </a:solidFill>
              </a:endParaRPr>
            </a:p>
          </p:txBody>
        </p:sp>
        <p:sp>
          <p:nvSpPr>
            <p:cNvPr id="42" name="Freeform 41"/>
            <p:cNvSpPr/>
            <p:nvPr/>
          </p:nvSpPr>
          <p:spPr>
            <a:xfrm rot="16200000">
              <a:off x="6190943" y="4894047"/>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Transitions</a:t>
              </a:r>
              <a:endParaRPr lang="en-US" sz="800" kern="1200" dirty="0">
                <a:solidFill>
                  <a:schemeClr val="bg1"/>
                </a:solidFill>
              </a:endParaRPr>
            </a:p>
          </p:txBody>
        </p:sp>
        <p:sp>
          <p:nvSpPr>
            <p:cNvPr id="43" name="Freeform 42"/>
            <p:cNvSpPr/>
            <p:nvPr/>
          </p:nvSpPr>
          <p:spPr>
            <a:xfrm rot="16200000">
              <a:off x="6190943" y="4805703"/>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Animations</a:t>
              </a:r>
              <a:endParaRPr lang="en-US" sz="800" kern="1200" dirty="0">
                <a:solidFill>
                  <a:schemeClr val="bg1"/>
                </a:solidFill>
              </a:endParaRPr>
            </a:p>
          </p:txBody>
        </p:sp>
        <p:sp>
          <p:nvSpPr>
            <p:cNvPr id="45" name="Freeform 44"/>
            <p:cNvSpPr/>
            <p:nvPr/>
          </p:nvSpPr>
          <p:spPr>
            <a:xfrm rot="16200000">
              <a:off x="6190943" y="4713798"/>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Cors</a:t>
              </a:r>
              <a:endParaRPr lang="en-US" sz="800" kern="1200" dirty="0">
                <a:solidFill>
                  <a:schemeClr val="bg1"/>
                </a:solidFill>
              </a:endParaRPr>
            </a:p>
          </p:txBody>
        </p:sp>
        <p:sp>
          <p:nvSpPr>
            <p:cNvPr id="46" name="Freeform 45"/>
            <p:cNvSpPr/>
            <p:nvPr/>
          </p:nvSpPr>
          <p:spPr>
            <a:xfrm rot="16200000">
              <a:off x="6190943" y="4625454"/>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Element Traversal</a:t>
              </a:r>
              <a:endParaRPr lang="en-US" sz="800" kern="1200" dirty="0">
                <a:solidFill>
                  <a:schemeClr val="bg1"/>
                </a:solidFill>
              </a:endParaRPr>
            </a:p>
          </p:txBody>
        </p:sp>
      </p:grpSp>
      <p:grpSp>
        <p:nvGrpSpPr>
          <p:cNvPr id="103" name="Group 102"/>
          <p:cNvGrpSpPr/>
          <p:nvPr/>
        </p:nvGrpSpPr>
        <p:grpSpPr>
          <a:xfrm>
            <a:off x="4508463" y="5485010"/>
            <a:ext cx="1277229" cy="967937"/>
            <a:chOff x="4332140" y="5239592"/>
            <a:chExt cx="1833129" cy="967937"/>
          </a:xfrm>
        </p:grpSpPr>
        <p:sp>
          <p:nvSpPr>
            <p:cNvPr id="47" name="Freeform 46"/>
            <p:cNvSpPr/>
            <p:nvPr/>
          </p:nvSpPr>
          <p:spPr>
            <a:xfrm rot="16200000">
              <a:off x="5206314" y="524857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File API</a:t>
              </a:r>
              <a:endParaRPr lang="en-US" sz="800" kern="1200" dirty="0">
                <a:solidFill>
                  <a:schemeClr val="bg1"/>
                </a:solidFill>
              </a:endParaRPr>
            </a:p>
          </p:txBody>
        </p:sp>
        <p:sp>
          <p:nvSpPr>
            <p:cNvPr id="48" name="Freeform 47"/>
            <p:cNvSpPr/>
            <p:nvPr/>
          </p:nvSpPr>
          <p:spPr>
            <a:xfrm rot="16200000">
              <a:off x="5206314" y="516051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Index DB</a:t>
              </a:r>
              <a:endParaRPr lang="en-US" sz="800" kern="1200" dirty="0">
                <a:solidFill>
                  <a:schemeClr val="bg1"/>
                </a:solidFill>
              </a:endParaRPr>
            </a:p>
          </p:txBody>
        </p:sp>
        <p:sp>
          <p:nvSpPr>
            <p:cNvPr id="49" name="Freeform 48"/>
            <p:cNvSpPr/>
            <p:nvPr/>
          </p:nvSpPr>
          <p:spPr>
            <a:xfrm rot="16200000">
              <a:off x="5124645" y="5094716"/>
              <a:ext cx="118248" cy="1703258"/>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1533" tIns="21533" rIns="21533" bIns="21533" numCol="1" spcCol="1270" anchor="ctr" anchorCtr="0">
              <a:noAutofit/>
              <a:sp3d extrusionH="28000" prstMaterial="matte"/>
            </a:bodyPr>
            <a:lstStyle/>
            <a:p>
              <a:pPr lvl="0" defTabSz="222250">
                <a:lnSpc>
                  <a:spcPct val="70000"/>
                </a:lnSpc>
                <a:spcBef>
                  <a:spcPct val="0"/>
                </a:spcBef>
              </a:pPr>
              <a:r>
                <a:rPr lang="en-US" sz="800" kern="1200" dirty="0" smtClean="0">
                  <a:solidFill>
                    <a:schemeClr val="bg1"/>
                  </a:solidFill>
                </a:rPr>
                <a:t>Programmable HTTP </a:t>
              </a:r>
              <a:br>
                <a:rPr lang="en-US" sz="800" kern="1200" dirty="0" smtClean="0">
                  <a:solidFill>
                    <a:schemeClr val="bg1"/>
                  </a:solidFill>
                </a:rPr>
              </a:br>
              <a:r>
                <a:rPr lang="en-US" sz="800" kern="1200" dirty="0" smtClean="0">
                  <a:solidFill>
                    <a:schemeClr val="bg1"/>
                  </a:solidFill>
                </a:rPr>
                <a:t>Caching And Serving</a:t>
              </a:r>
              <a:endParaRPr lang="en-US" sz="800" kern="1200" dirty="0">
                <a:solidFill>
                  <a:schemeClr val="bg1"/>
                </a:solidFill>
              </a:endParaRPr>
            </a:p>
          </p:txBody>
        </p:sp>
        <p:sp>
          <p:nvSpPr>
            <p:cNvPr id="50" name="Freeform 49"/>
            <p:cNvSpPr/>
            <p:nvPr/>
          </p:nvSpPr>
          <p:spPr>
            <a:xfrm rot="16200000">
              <a:off x="5206311" y="489548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Progress Events</a:t>
              </a:r>
              <a:endParaRPr lang="en-US" sz="800" kern="1200" dirty="0">
                <a:solidFill>
                  <a:schemeClr val="bg1"/>
                </a:solidFill>
              </a:endParaRPr>
            </a:p>
          </p:txBody>
        </p:sp>
        <p:sp>
          <p:nvSpPr>
            <p:cNvPr id="51" name="Freeform 50"/>
            <p:cNvSpPr/>
            <p:nvPr/>
          </p:nvSpPr>
          <p:spPr>
            <a:xfrm rot="16200000">
              <a:off x="5206311" y="480714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Selectors API</a:t>
              </a:r>
              <a:endParaRPr lang="en-US" sz="800" kern="1200" dirty="0">
                <a:solidFill>
                  <a:schemeClr val="bg1"/>
                </a:solidFill>
              </a:endParaRPr>
            </a:p>
          </p:txBody>
        </p:sp>
        <p:sp>
          <p:nvSpPr>
            <p:cNvPr id="52" name="Freeform 51"/>
            <p:cNvSpPr/>
            <p:nvPr/>
          </p:nvSpPr>
          <p:spPr>
            <a:xfrm rot="16200000">
              <a:off x="5206311" y="471879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Selectors API L2</a:t>
              </a:r>
              <a:endParaRPr lang="en-US" sz="800" kern="1200" dirty="0">
                <a:solidFill>
                  <a:schemeClr val="bg1"/>
                </a:solidFill>
              </a:endParaRPr>
            </a:p>
          </p:txBody>
        </p:sp>
        <p:sp>
          <p:nvSpPr>
            <p:cNvPr id="53" name="Freeform 52"/>
            <p:cNvSpPr/>
            <p:nvPr/>
          </p:nvSpPr>
          <p:spPr>
            <a:xfrm rot="16200000">
              <a:off x="5206311" y="463045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Server-sent Events</a:t>
              </a:r>
              <a:endParaRPr lang="en-US" sz="800" kern="1200" dirty="0">
                <a:solidFill>
                  <a:schemeClr val="bg1"/>
                </a:solidFill>
              </a:endParaRPr>
            </a:p>
          </p:txBody>
        </p:sp>
        <p:sp>
          <p:nvSpPr>
            <p:cNvPr id="54" name="Freeform 53"/>
            <p:cNvSpPr/>
            <p:nvPr/>
          </p:nvSpPr>
          <p:spPr>
            <a:xfrm rot="16200000">
              <a:off x="5206311" y="454210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Uniform Messaging Policy</a:t>
              </a:r>
              <a:endParaRPr lang="en-US" sz="800" kern="1200" dirty="0">
                <a:solidFill>
                  <a:schemeClr val="bg1"/>
                </a:solidFill>
              </a:endParaRPr>
            </a:p>
          </p:txBody>
        </p:sp>
        <p:sp>
          <p:nvSpPr>
            <p:cNvPr id="55" name="Freeform 54"/>
            <p:cNvSpPr/>
            <p:nvPr/>
          </p:nvSpPr>
          <p:spPr>
            <a:xfrm rot="16200000">
              <a:off x="5206311" y="445376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DOM Core</a:t>
              </a:r>
              <a:endParaRPr lang="en-US" sz="800" kern="1200" dirty="0">
                <a:solidFill>
                  <a:schemeClr val="bg1"/>
                </a:solidFill>
              </a:endParaRPr>
            </a:p>
          </p:txBody>
        </p:sp>
        <p:sp>
          <p:nvSpPr>
            <p:cNvPr id="56" name="Freeform 55"/>
            <p:cNvSpPr/>
            <p:nvPr/>
          </p:nvSpPr>
          <p:spPr>
            <a:xfrm rot="16200000">
              <a:off x="5206311" y="436542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SQL Database</a:t>
              </a:r>
              <a:endParaRPr lang="en-US" sz="800" kern="1200" dirty="0">
                <a:solidFill>
                  <a:schemeClr val="bg1"/>
                </a:solidFill>
              </a:endParaRPr>
            </a:p>
          </p:txBody>
        </p:sp>
      </p:grpSp>
      <p:grpSp>
        <p:nvGrpSpPr>
          <p:cNvPr id="101" name="Group 100"/>
          <p:cNvGrpSpPr/>
          <p:nvPr/>
        </p:nvGrpSpPr>
        <p:grpSpPr>
          <a:xfrm>
            <a:off x="3469605" y="5485010"/>
            <a:ext cx="971940" cy="968224"/>
            <a:chOff x="9039006" y="2092670"/>
            <a:chExt cx="1833126" cy="968224"/>
          </a:xfrm>
        </p:grpSpPr>
        <p:sp>
          <p:nvSpPr>
            <p:cNvPr id="57" name="Freeform 56"/>
            <p:cNvSpPr/>
            <p:nvPr/>
          </p:nvSpPr>
          <p:spPr>
            <a:xfrm rot="16200000">
              <a:off x="9913177" y="210194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IDL</a:t>
              </a:r>
              <a:endParaRPr lang="en-US" sz="800" kern="1200" dirty="0">
                <a:solidFill>
                  <a:schemeClr val="bg1"/>
                </a:solidFill>
              </a:endParaRPr>
            </a:p>
          </p:txBody>
        </p:sp>
        <p:sp>
          <p:nvSpPr>
            <p:cNvPr id="58" name="Freeform 57"/>
            <p:cNvSpPr/>
            <p:nvPr/>
          </p:nvSpPr>
          <p:spPr>
            <a:xfrm rot="16200000">
              <a:off x="9913177" y="201359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Sockets API</a:t>
              </a:r>
              <a:endParaRPr lang="en-US" sz="800" kern="1200" dirty="0">
                <a:solidFill>
                  <a:schemeClr val="bg1"/>
                </a:solidFill>
              </a:endParaRPr>
            </a:p>
          </p:txBody>
        </p:sp>
        <p:sp>
          <p:nvSpPr>
            <p:cNvPr id="59" name="Freeform 58"/>
            <p:cNvSpPr/>
            <p:nvPr/>
          </p:nvSpPr>
          <p:spPr>
            <a:xfrm rot="16200000">
              <a:off x="9913177" y="192525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Storage</a:t>
              </a:r>
              <a:endParaRPr lang="en-US" sz="800" kern="1200" dirty="0">
                <a:solidFill>
                  <a:schemeClr val="bg1"/>
                </a:solidFill>
              </a:endParaRPr>
            </a:p>
          </p:txBody>
        </p:sp>
        <p:sp>
          <p:nvSpPr>
            <p:cNvPr id="60" name="Freeform 59"/>
            <p:cNvSpPr/>
            <p:nvPr/>
          </p:nvSpPr>
          <p:spPr>
            <a:xfrm rot="16200000">
              <a:off x="9913177" y="183690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Workers</a:t>
              </a:r>
              <a:endParaRPr lang="en-US" sz="800" kern="1200" dirty="0">
                <a:solidFill>
                  <a:schemeClr val="bg1"/>
                </a:solidFill>
              </a:endParaRPr>
            </a:p>
          </p:txBody>
        </p:sp>
        <p:sp>
          <p:nvSpPr>
            <p:cNvPr id="61" name="Freeform 60"/>
            <p:cNvSpPr/>
            <p:nvPr/>
          </p:nvSpPr>
          <p:spPr>
            <a:xfrm rot="16200000">
              <a:off x="9913177" y="174856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Xmlhttprequest</a:t>
              </a:r>
              <a:endParaRPr lang="en-US" sz="800" kern="1200" dirty="0">
                <a:solidFill>
                  <a:schemeClr val="bg1"/>
                </a:solidFill>
              </a:endParaRPr>
            </a:p>
          </p:txBody>
        </p:sp>
        <p:sp>
          <p:nvSpPr>
            <p:cNvPr id="62" name="Freeform 61"/>
            <p:cNvSpPr/>
            <p:nvPr/>
          </p:nvSpPr>
          <p:spPr>
            <a:xfrm rot="16200000">
              <a:off x="9913177" y="166021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Xmlhttprequest</a:t>
              </a:r>
              <a:r>
                <a:rPr lang="en-US" sz="800" kern="1200" dirty="0" smtClean="0">
                  <a:solidFill>
                    <a:schemeClr val="bg1"/>
                  </a:solidFill>
                </a:rPr>
                <a:t> L2</a:t>
              </a:r>
              <a:endParaRPr lang="en-US" sz="800" kern="1200" dirty="0">
                <a:solidFill>
                  <a:schemeClr val="bg1"/>
                </a:solidFill>
              </a:endParaRPr>
            </a:p>
          </p:txBody>
        </p:sp>
        <p:sp>
          <p:nvSpPr>
            <p:cNvPr id="63" name="Freeform 62"/>
            <p:cNvSpPr/>
            <p:nvPr/>
          </p:nvSpPr>
          <p:spPr>
            <a:xfrm rot="16200000">
              <a:off x="9913177" y="157187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L1</a:t>
              </a:r>
              <a:endParaRPr lang="en-US" sz="800" kern="1200" dirty="0">
                <a:solidFill>
                  <a:schemeClr val="bg1"/>
                </a:solidFill>
              </a:endParaRPr>
            </a:p>
          </p:txBody>
        </p:sp>
        <p:sp>
          <p:nvSpPr>
            <p:cNvPr id="64" name="Freeform 63"/>
            <p:cNvSpPr/>
            <p:nvPr/>
          </p:nvSpPr>
          <p:spPr>
            <a:xfrm rot="16200000">
              <a:off x="9913177" y="148353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Core</a:t>
              </a:r>
              <a:endParaRPr lang="en-US" sz="800" kern="1200" dirty="0">
                <a:solidFill>
                  <a:schemeClr val="bg1"/>
                </a:solidFill>
              </a:endParaRPr>
            </a:p>
          </p:txBody>
        </p:sp>
        <p:sp>
          <p:nvSpPr>
            <p:cNvPr id="65" name="Freeform 64"/>
            <p:cNvSpPr/>
            <p:nvPr/>
          </p:nvSpPr>
          <p:spPr>
            <a:xfrm rot="16200000">
              <a:off x="9913177" y="139518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Views</a:t>
              </a:r>
              <a:endParaRPr lang="en-US" sz="800" kern="1200" dirty="0">
                <a:solidFill>
                  <a:schemeClr val="bg1"/>
                </a:solidFill>
              </a:endParaRPr>
            </a:p>
          </p:txBody>
        </p:sp>
        <p:sp>
          <p:nvSpPr>
            <p:cNvPr id="66" name="Freeform 65"/>
            <p:cNvSpPr/>
            <p:nvPr/>
          </p:nvSpPr>
          <p:spPr>
            <a:xfrm rot="16200000">
              <a:off x="9913177" y="130684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Events</a:t>
              </a:r>
              <a:endParaRPr lang="en-US" sz="800" kern="1200" dirty="0">
                <a:solidFill>
                  <a:schemeClr val="bg1"/>
                </a:solidFill>
              </a:endParaRPr>
            </a:p>
          </p:txBody>
        </p:sp>
        <p:sp>
          <p:nvSpPr>
            <p:cNvPr id="67" name="Freeform 66"/>
            <p:cNvSpPr/>
            <p:nvPr/>
          </p:nvSpPr>
          <p:spPr>
            <a:xfrm rot="16200000">
              <a:off x="9913177" y="121849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Style</a:t>
              </a:r>
              <a:endParaRPr lang="en-US" sz="800" kern="1200" dirty="0">
                <a:solidFill>
                  <a:schemeClr val="bg1"/>
                </a:solidFill>
              </a:endParaRPr>
            </a:p>
          </p:txBody>
        </p:sp>
      </p:grpSp>
      <p:grpSp>
        <p:nvGrpSpPr>
          <p:cNvPr id="109" name="Group 108"/>
          <p:cNvGrpSpPr/>
          <p:nvPr/>
        </p:nvGrpSpPr>
        <p:grpSpPr>
          <a:xfrm>
            <a:off x="1907838" y="5489069"/>
            <a:ext cx="1494849" cy="973590"/>
            <a:chOff x="1773715" y="5234225"/>
            <a:chExt cx="1833126" cy="973590"/>
          </a:xfrm>
        </p:grpSpPr>
        <p:grpSp>
          <p:nvGrpSpPr>
            <p:cNvPr id="100" name="Group 99"/>
            <p:cNvGrpSpPr/>
            <p:nvPr/>
          </p:nvGrpSpPr>
          <p:grpSpPr>
            <a:xfrm>
              <a:off x="1773715" y="5946344"/>
              <a:ext cx="1833126" cy="261471"/>
              <a:chOff x="3381155" y="5760728"/>
              <a:chExt cx="1833126" cy="261471"/>
            </a:xfrm>
          </p:grpSpPr>
          <p:sp>
            <p:nvSpPr>
              <p:cNvPr id="68" name="Freeform 67"/>
              <p:cNvSpPr/>
              <p:nvPr/>
            </p:nvSpPr>
            <p:spPr>
              <a:xfrm rot="16200000">
                <a:off x="4255326" y="506324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Traversal And Range</a:t>
                </a:r>
                <a:endParaRPr lang="en-US" sz="800" kern="1200" dirty="0">
                  <a:solidFill>
                    <a:schemeClr val="bg1"/>
                  </a:solidFill>
                </a:endParaRPr>
              </a:p>
            </p:txBody>
          </p:sp>
          <p:sp>
            <p:nvSpPr>
              <p:cNvPr id="69" name="Freeform 68"/>
              <p:cNvSpPr/>
              <p:nvPr/>
            </p:nvSpPr>
            <p:spPr>
              <a:xfrm rot="16200000">
                <a:off x="4255326" y="497490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Html</a:t>
                </a:r>
                <a:endParaRPr lang="en-US" sz="800" kern="1200" dirty="0">
                  <a:solidFill>
                    <a:schemeClr val="bg1"/>
                  </a:solidFill>
                </a:endParaRPr>
              </a:p>
            </p:txBody>
          </p:sp>
          <p:sp>
            <p:nvSpPr>
              <p:cNvPr id="70" name="Freeform 69"/>
              <p:cNvSpPr/>
              <p:nvPr/>
            </p:nvSpPr>
            <p:spPr>
              <a:xfrm rot="16200000">
                <a:off x="4255326" y="488655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Core</a:t>
                </a:r>
                <a:endParaRPr lang="en-US" sz="800" kern="1200" dirty="0">
                  <a:solidFill>
                    <a:schemeClr val="bg1"/>
                  </a:solidFill>
                </a:endParaRPr>
              </a:p>
            </p:txBody>
          </p:sp>
        </p:grpSp>
        <p:grpSp>
          <p:nvGrpSpPr>
            <p:cNvPr id="99" name="Group 98"/>
            <p:cNvGrpSpPr/>
            <p:nvPr/>
          </p:nvGrpSpPr>
          <p:grpSpPr>
            <a:xfrm>
              <a:off x="1773715" y="5234225"/>
              <a:ext cx="1833126" cy="706752"/>
              <a:chOff x="1773715" y="5193508"/>
              <a:chExt cx="1833126" cy="706752"/>
            </a:xfrm>
          </p:grpSpPr>
          <p:sp>
            <p:nvSpPr>
              <p:cNvPr id="71" name="Freeform 70"/>
              <p:cNvSpPr/>
              <p:nvPr/>
            </p:nvSpPr>
            <p:spPr>
              <a:xfrm rot="16200000">
                <a:off x="2647886" y="494130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Events</a:t>
                </a:r>
                <a:endParaRPr lang="en-US" sz="800" kern="1200" dirty="0">
                  <a:solidFill>
                    <a:schemeClr val="bg1"/>
                  </a:solidFill>
                </a:endParaRPr>
              </a:p>
            </p:txBody>
          </p:sp>
          <p:sp>
            <p:nvSpPr>
              <p:cNvPr id="72" name="Freeform 71"/>
              <p:cNvSpPr/>
              <p:nvPr/>
            </p:nvSpPr>
            <p:spPr>
              <a:xfrm rot="16200000">
                <a:off x="2647886" y="485296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Load And Save</a:t>
                </a:r>
                <a:endParaRPr lang="en-US" sz="800" kern="1200" dirty="0">
                  <a:solidFill>
                    <a:schemeClr val="bg1"/>
                  </a:solidFill>
                </a:endParaRPr>
              </a:p>
            </p:txBody>
          </p:sp>
          <p:sp>
            <p:nvSpPr>
              <p:cNvPr id="73" name="Freeform 72"/>
              <p:cNvSpPr/>
              <p:nvPr/>
            </p:nvSpPr>
            <p:spPr>
              <a:xfrm rot="16200000">
                <a:off x="2647886" y="476461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Validation</a:t>
                </a:r>
                <a:endParaRPr lang="en-US" sz="800" kern="1200" dirty="0">
                  <a:solidFill>
                    <a:schemeClr val="bg1"/>
                  </a:solidFill>
                </a:endParaRPr>
              </a:p>
            </p:txBody>
          </p:sp>
          <p:sp>
            <p:nvSpPr>
              <p:cNvPr id="74" name="Freeform 73"/>
              <p:cNvSpPr/>
              <p:nvPr/>
            </p:nvSpPr>
            <p:spPr>
              <a:xfrm rot="16200000">
                <a:off x="2647886" y="467627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a:t>
                </a:r>
                <a:r>
                  <a:rPr lang="en-US" sz="800" kern="1200" dirty="0" err="1" smtClean="0">
                    <a:solidFill>
                      <a:schemeClr val="bg1"/>
                    </a:solidFill>
                  </a:rPr>
                  <a:t>Xpath</a:t>
                </a:r>
                <a:endParaRPr lang="en-US" sz="800" kern="1200" dirty="0">
                  <a:solidFill>
                    <a:schemeClr val="bg1"/>
                  </a:solidFill>
                </a:endParaRPr>
              </a:p>
            </p:txBody>
          </p:sp>
          <p:sp>
            <p:nvSpPr>
              <p:cNvPr id="75" name="Freeform 74"/>
              <p:cNvSpPr/>
              <p:nvPr/>
            </p:nvSpPr>
            <p:spPr>
              <a:xfrm rot="16200000">
                <a:off x="2647886" y="458793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Views And Formatting</a:t>
                </a:r>
                <a:endParaRPr lang="en-US" sz="800" kern="1200" dirty="0">
                  <a:solidFill>
                    <a:schemeClr val="bg1"/>
                  </a:solidFill>
                </a:endParaRPr>
              </a:p>
            </p:txBody>
          </p:sp>
          <p:sp>
            <p:nvSpPr>
              <p:cNvPr id="76" name="Freeform 75"/>
              <p:cNvSpPr/>
              <p:nvPr/>
            </p:nvSpPr>
            <p:spPr>
              <a:xfrm rot="16200000">
                <a:off x="2647886" y="449958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Abstract Schemas</a:t>
                </a:r>
                <a:endParaRPr lang="en-US" sz="800" kern="1200" dirty="0">
                  <a:solidFill>
                    <a:schemeClr val="bg1"/>
                  </a:solidFill>
                </a:endParaRPr>
              </a:p>
            </p:txBody>
          </p:sp>
          <p:sp>
            <p:nvSpPr>
              <p:cNvPr id="78" name="Freeform 77"/>
              <p:cNvSpPr/>
              <p:nvPr/>
            </p:nvSpPr>
            <p:spPr>
              <a:xfrm rot="16200000">
                <a:off x="2647886" y="440768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Document Structure</a:t>
                </a:r>
                <a:endParaRPr lang="en-US" sz="800" kern="1200" dirty="0">
                  <a:solidFill>
                    <a:schemeClr val="bg1"/>
                  </a:solidFill>
                </a:endParaRPr>
              </a:p>
            </p:txBody>
          </p:sp>
          <p:sp>
            <p:nvSpPr>
              <p:cNvPr id="79" name="Freeform 78"/>
              <p:cNvSpPr/>
              <p:nvPr/>
            </p:nvSpPr>
            <p:spPr>
              <a:xfrm rot="16200000">
                <a:off x="2647886" y="431933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Basic Shapes</a:t>
                </a:r>
                <a:endParaRPr lang="en-US" sz="800" kern="1200" dirty="0">
                  <a:solidFill>
                    <a:schemeClr val="bg1"/>
                  </a:solidFill>
                </a:endParaRPr>
              </a:p>
            </p:txBody>
          </p:sp>
        </p:grpSp>
      </p:grpSp>
      <p:grpSp>
        <p:nvGrpSpPr>
          <p:cNvPr id="108" name="Group 107"/>
          <p:cNvGrpSpPr/>
          <p:nvPr/>
        </p:nvGrpSpPr>
        <p:grpSpPr>
          <a:xfrm>
            <a:off x="705874" y="5489069"/>
            <a:ext cx="1135046" cy="971785"/>
            <a:chOff x="517524" y="5234225"/>
            <a:chExt cx="1833126" cy="971785"/>
          </a:xfrm>
        </p:grpSpPr>
        <p:sp>
          <p:nvSpPr>
            <p:cNvPr id="80" name="Freeform 79"/>
            <p:cNvSpPr/>
            <p:nvPr/>
          </p:nvSpPr>
          <p:spPr>
            <a:xfrm rot="16200000">
              <a:off x="1391695" y="524705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Paths</a:t>
              </a:r>
              <a:endParaRPr lang="en-US" sz="800" kern="1200" dirty="0">
                <a:solidFill>
                  <a:schemeClr val="bg1"/>
                </a:solidFill>
              </a:endParaRPr>
            </a:p>
          </p:txBody>
        </p:sp>
        <p:sp>
          <p:nvSpPr>
            <p:cNvPr id="81" name="Freeform 80"/>
            <p:cNvSpPr/>
            <p:nvPr/>
          </p:nvSpPr>
          <p:spPr>
            <a:xfrm rot="16200000">
              <a:off x="1391695" y="515871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Text</a:t>
              </a:r>
              <a:endParaRPr lang="en-US" sz="800" kern="1200" dirty="0">
                <a:solidFill>
                  <a:schemeClr val="bg1"/>
                </a:solidFill>
              </a:endParaRPr>
            </a:p>
          </p:txBody>
        </p:sp>
        <p:sp>
          <p:nvSpPr>
            <p:cNvPr id="82" name="Freeform 81"/>
            <p:cNvSpPr/>
            <p:nvPr/>
          </p:nvSpPr>
          <p:spPr>
            <a:xfrm rot="16200000">
              <a:off x="1391695" y="507036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Transforms</a:t>
              </a:r>
              <a:endParaRPr lang="en-US" sz="800" kern="1200" dirty="0">
                <a:solidFill>
                  <a:schemeClr val="bg1"/>
                </a:solidFill>
              </a:endParaRPr>
            </a:p>
          </p:txBody>
        </p:sp>
        <p:sp>
          <p:nvSpPr>
            <p:cNvPr id="83" name="Freeform 82"/>
            <p:cNvSpPr/>
            <p:nvPr/>
          </p:nvSpPr>
          <p:spPr>
            <a:xfrm rot="16200000">
              <a:off x="1391695" y="498202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Painting, Filling, Color</a:t>
              </a:r>
              <a:endParaRPr lang="en-US" sz="800" kern="1200" dirty="0">
                <a:solidFill>
                  <a:schemeClr val="bg1"/>
                </a:solidFill>
              </a:endParaRPr>
            </a:p>
          </p:txBody>
        </p:sp>
        <p:sp>
          <p:nvSpPr>
            <p:cNvPr id="84" name="Freeform 83"/>
            <p:cNvSpPr/>
            <p:nvPr/>
          </p:nvSpPr>
          <p:spPr>
            <a:xfrm rot="16200000">
              <a:off x="1391695" y="489367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Scripting</a:t>
              </a:r>
              <a:endParaRPr lang="en-US" sz="800" kern="1200" dirty="0">
                <a:solidFill>
                  <a:schemeClr val="bg1"/>
                </a:solidFill>
              </a:endParaRPr>
            </a:p>
          </p:txBody>
        </p:sp>
        <p:sp>
          <p:nvSpPr>
            <p:cNvPr id="85" name="Freeform 84"/>
            <p:cNvSpPr/>
            <p:nvPr/>
          </p:nvSpPr>
          <p:spPr>
            <a:xfrm rot="16200000">
              <a:off x="1391695" y="480533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Styling</a:t>
              </a:r>
              <a:endParaRPr lang="en-US" sz="800" kern="1200" dirty="0">
                <a:solidFill>
                  <a:schemeClr val="bg1"/>
                </a:solidFill>
              </a:endParaRPr>
            </a:p>
          </p:txBody>
        </p:sp>
        <p:sp>
          <p:nvSpPr>
            <p:cNvPr id="86" name="Freeform 85"/>
            <p:cNvSpPr/>
            <p:nvPr/>
          </p:nvSpPr>
          <p:spPr>
            <a:xfrm rot="16200000">
              <a:off x="1391695" y="471699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Gradients And Patterns</a:t>
              </a:r>
              <a:endParaRPr lang="en-US" sz="800" kern="1200" dirty="0">
                <a:solidFill>
                  <a:schemeClr val="bg1"/>
                </a:solidFill>
              </a:endParaRPr>
            </a:p>
          </p:txBody>
        </p:sp>
        <p:sp>
          <p:nvSpPr>
            <p:cNvPr id="87" name="Freeform 86"/>
            <p:cNvSpPr/>
            <p:nvPr/>
          </p:nvSpPr>
          <p:spPr>
            <a:xfrm rot="16200000">
              <a:off x="1391695" y="462864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Smil</a:t>
              </a:r>
              <a:endParaRPr lang="en-US" sz="800" kern="1200" dirty="0">
                <a:solidFill>
                  <a:schemeClr val="bg1"/>
                </a:solidFill>
              </a:endParaRPr>
            </a:p>
          </p:txBody>
        </p:sp>
        <p:sp>
          <p:nvSpPr>
            <p:cNvPr id="88" name="Freeform 87"/>
            <p:cNvSpPr/>
            <p:nvPr/>
          </p:nvSpPr>
          <p:spPr>
            <a:xfrm rot="16200000">
              <a:off x="1391695" y="454030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Fonts</a:t>
              </a:r>
              <a:endParaRPr lang="en-US" sz="800" kern="1200" dirty="0">
                <a:solidFill>
                  <a:schemeClr val="bg1"/>
                </a:solidFill>
              </a:endParaRPr>
            </a:p>
          </p:txBody>
        </p:sp>
        <p:sp>
          <p:nvSpPr>
            <p:cNvPr id="89" name="Freeform 88"/>
            <p:cNvSpPr/>
            <p:nvPr/>
          </p:nvSpPr>
          <p:spPr>
            <a:xfrm rot="16200000">
              <a:off x="1391695" y="445195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Filters</a:t>
              </a:r>
              <a:endParaRPr lang="en-US" sz="800" kern="1200" dirty="0">
                <a:solidFill>
                  <a:schemeClr val="bg1"/>
                </a:solidFill>
              </a:endParaRPr>
            </a:p>
          </p:txBody>
        </p:sp>
        <p:sp>
          <p:nvSpPr>
            <p:cNvPr id="91" name="Freeform 90"/>
            <p:cNvSpPr/>
            <p:nvPr/>
          </p:nvSpPr>
          <p:spPr>
            <a:xfrm rot="16200000">
              <a:off x="1391695" y="436005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Geolocation API</a:t>
              </a:r>
              <a:endParaRPr lang="en-US" sz="800" kern="1200" dirty="0">
                <a:solidFill>
                  <a:schemeClr val="bg1"/>
                </a:solidFill>
              </a:endParaRPr>
            </a:p>
          </p:txBody>
        </p:sp>
      </p:grpSp>
      <p:sp>
        <p:nvSpPr>
          <p:cNvPr id="94" name="Rectangle 93"/>
          <p:cNvSpPr/>
          <p:nvPr/>
        </p:nvSpPr>
        <p:spPr>
          <a:xfrm rot="16200000">
            <a:off x="5696789" y="-823331"/>
            <a:ext cx="793664" cy="11149012"/>
          </a:xfrm>
          <a:prstGeom prst="rect">
            <a:avLst/>
          </a:prstGeom>
          <a:solidFill>
            <a:schemeClr val="tx2"/>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49916" tIns="49916" rIns="49916" bIns="49916" numCol="1" spcCol="1270" anchor="ctr" anchorCtr="0">
            <a:noAutofit/>
            <a:sp3d extrusionH="28000" prstMaterial="matte"/>
          </a:bodyPr>
          <a:lstStyle/>
          <a:p>
            <a:pPr lvl="0" algn="ctr" defTabSz="311150">
              <a:lnSpc>
                <a:spcPct val="90000"/>
              </a:lnSpc>
              <a:spcBef>
                <a:spcPct val="0"/>
              </a:spcBef>
              <a:spcAft>
                <a:spcPct val="35000"/>
              </a:spcAft>
            </a:pPr>
            <a:r>
              <a:rPr lang="en-US" sz="1600" kern="1200" dirty="0" err="1"/>
              <a:t>ECMAScript</a:t>
            </a:r>
            <a:r>
              <a:rPr lang="en-US" sz="1600" kern="1200" dirty="0"/>
              <a:t>  262</a:t>
            </a:r>
          </a:p>
        </p:txBody>
      </p:sp>
    </p:spTree>
    <p:extLst>
      <p:ext uri="{BB962C8B-B14F-4D97-AF65-F5344CB8AC3E}">
        <p14:creationId xmlns:p14="http://schemas.microsoft.com/office/powerpoint/2010/main" val="391853111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New HTML5 Markup Elements</a:t>
            </a:r>
            <a:endParaRPr lang="en-US" dirty="0"/>
          </a:p>
        </p:txBody>
      </p:sp>
      <p:sp>
        <p:nvSpPr>
          <p:cNvPr id="4" name="Rectangle 3"/>
          <p:cNvSpPr/>
          <p:nvPr/>
        </p:nvSpPr>
        <p:spPr>
          <a:xfrm>
            <a:off x="2223806" y="1140947"/>
            <a:ext cx="9444320" cy="356340"/>
          </a:xfrm>
          <a:prstGeom prst="rect">
            <a:avLst/>
          </a:prstGeom>
          <a:solidFill>
            <a:schemeClr val="accent1"/>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algn="l" defTabSz="444500">
              <a:lnSpc>
                <a:spcPct val="90000"/>
              </a:lnSpc>
              <a:spcBef>
                <a:spcPct val="0"/>
              </a:spcBef>
              <a:spcAft>
                <a:spcPct val="15000"/>
              </a:spcAft>
            </a:pPr>
            <a:r>
              <a:rPr lang="en-US" sz="1500" kern="1200" dirty="0" smtClean="0">
                <a:solidFill>
                  <a:schemeClr val="bg1">
                    <a:alpha val="99000"/>
                  </a:schemeClr>
                </a:solidFill>
              </a:rPr>
              <a:t>used to identify the page or application's introduction or navigational aids</a:t>
            </a:r>
            <a:endParaRPr lang="en-US" sz="1500" kern="1200" dirty="0">
              <a:solidFill>
                <a:schemeClr val="bg1">
                  <a:alpha val="99000"/>
                </a:schemeClr>
              </a:solidFill>
            </a:endParaRPr>
          </a:p>
        </p:txBody>
      </p:sp>
      <p:sp>
        <p:nvSpPr>
          <p:cNvPr id="6" name="Rectangle 5"/>
          <p:cNvSpPr/>
          <p:nvPr/>
        </p:nvSpPr>
        <p:spPr>
          <a:xfrm>
            <a:off x="265926" y="1096404"/>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1">
                    <a:alpha val="99000"/>
                  </a:schemeClr>
                </a:solidFill>
              </a:rPr>
              <a:t>&lt;header&gt;</a:t>
            </a:r>
          </a:p>
        </p:txBody>
      </p:sp>
      <p:sp>
        <p:nvSpPr>
          <p:cNvPr id="7" name="Rectangle 6"/>
          <p:cNvSpPr/>
          <p:nvPr/>
        </p:nvSpPr>
        <p:spPr>
          <a:xfrm>
            <a:off x="2223806" y="1608644"/>
            <a:ext cx="9444320" cy="356340"/>
          </a:xfrm>
          <a:prstGeom prst="rect">
            <a:avLst/>
          </a:prstGeom>
          <a:solidFill>
            <a:schemeClr val="accent4"/>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group heading elements</a:t>
            </a:r>
          </a:p>
        </p:txBody>
      </p:sp>
      <p:sp>
        <p:nvSpPr>
          <p:cNvPr id="8" name="Rectangle 7"/>
          <p:cNvSpPr/>
          <p:nvPr/>
        </p:nvSpPr>
        <p:spPr>
          <a:xfrm>
            <a:off x="265926" y="156410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4">
                    <a:alpha val="99000"/>
                  </a:schemeClr>
                </a:solidFill>
              </a:rPr>
              <a:t>&lt;</a:t>
            </a:r>
            <a:r>
              <a:rPr lang="en-US" sz="2100" b="1" dirty="0" err="1">
                <a:solidFill>
                  <a:schemeClr val="accent4">
                    <a:alpha val="99000"/>
                  </a:schemeClr>
                </a:solidFill>
              </a:rPr>
              <a:t>hgroup</a:t>
            </a:r>
            <a:r>
              <a:rPr lang="en-US" sz="2100" b="1" dirty="0">
                <a:solidFill>
                  <a:schemeClr val="accent4">
                    <a:alpha val="99000"/>
                  </a:schemeClr>
                </a:solidFill>
              </a:rPr>
              <a:t>&gt;</a:t>
            </a:r>
          </a:p>
        </p:txBody>
      </p:sp>
      <p:sp>
        <p:nvSpPr>
          <p:cNvPr id="9" name="Rectangle 8"/>
          <p:cNvSpPr/>
          <p:nvPr/>
        </p:nvSpPr>
        <p:spPr>
          <a:xfrm>
            <a:off x="2223806" y="2076340"/>
            <a:ext cx="9444320" cy="356340"/>
          </a:xfrm>
          <a:prstGeom prst="rect">
            <a:avLst/>
          </a:prstGeom>
          <a:solidFill>
            <a:schemeClr val="accent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 section of a document that links to other documents or to parts within the document itself</a:t>
            </a:r>
          </a:p>
        </p:txBody>
      </p:sp>
      <p:sp>
        <p:nvSpPr>
          <p:cNvPr id="10" name="Rectangle 9"/>
          <p:cNvSpPr/>
          <p:nvPr/>
        </p:nvSpPr>
        <p:spPr>
          <a:xfrm>
            <a:off x="265926" y="2031797"/>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2">
                    <a:alpha val="99000"/>
                  </a:schemeClr>
                </a:solidFill>
              </a:rPr>
              <a:t>&lt;</a:t>
            </a:r>
            <a:r>
              <a:rPr lang="en-US" sz="2100" b="1" dirty="0" err="1">
                <a:solidFill>
                  <a:schemeClr val="accent2">
                    <a:alpha val="99000"/>
                  </a:schemeClr>
                </a:solidFill>
              </a:rPr>
              <a:t>nav</a:t>
            </a:r>
            <a:r>
              <a:rPr lang="en-US" sz="2100" b="1" dirty="0">
                <a:solidFill>
                  <a:schemeClr val="accent2">
                    <a:alpha val="99000"/>
                  </a:schemeClr>
                </a:solidFill>
              </a:rPr>
              <a:t>&gt;</a:t>
            </a:r>
          </a:p>
        </p:txBody>
      </p:sp>
      <p:sp>
        <p:nvSpPr>
          <p:cNvPr id="11" name="Rectangle 10"/>
          <p:cNvSpPr/>
          <p:nvPr/>
        </p:nvSpPr>
        <p:spPr>
          <a:xfrm>
            <a:off x="2223806" y="2544037"/>
            <a:ext cx="9444320" cy="356340"/>
          </a:xfrm>
          <a:prstGeom prst="rect">
            <a:avLst/>
          </a:prstGeom>
          <a:solidFill>
            <a:schemeClr val="accent6"/>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content that is tangentially related to the content that forms the main textual flow of a document</a:t>
            </a:r>
          </a:p>
        </p:txBody>
      </p:sp>
      <p:sp>
        <p:nvSpPr>
          <p:cNvPr id="12" name="Rectangle 11"/>
          <p:cNvSpPr/>
          <p:nvPr/>
        </p:nvSpPr>
        <p:spPr>
          <a:xfrm>
            <a:off x="265926" y="2499494"/>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6">
                    <a:alpha val="99000"/>
                  </a:schemeClr>
                </a:solidFill>
              </a:rPr>
              <a:t>&lt;aside&gt;</a:t>
            </a:r>
          </a:p>
        </p:txBody>
      </p:sp>
      <p:sp>
        <p:nvSpPr>
          <p:cNvPr id="13" name="Rectangle 12"/>
          <p:cNvSpPr/>
          <p:nvPr/>
        </p:nvSpPr>
        <p:spPr>
          <a:xfrm>
            <a:off x="2223806" y="3011734"/>
            <a:ext cx="9444320" cy="356340"/>
          </a:xfrm>
          <a:prstGeom prst="rect">
            <a:avLst/>
          </a:prstGeom>
          <a:solidFill>
            <a:schemeClr val="tx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the footer for the nearest ancestor </a:t>
            </a:r>
            <a:r>
              <a:rPr lang="en-US" sz="1500" dirty="0" smtClean="0">
                <a:solidFill>
                  <a:schemeClr val="bg1">
                    <a:alpha val="99000"/>
                  </a:schemeClr>
                </a:solidFill>
              </a:rPr>
              <a:t>sectioning content </a:t>
            </a:r>
            <a:r>
              <a:rPr lang="en-US" sz="1500" dirty="0">
                <a:solidFill>
                  <a:schemeClr val="bg1">
                    <a:alpha val="99000"/>
                  </a:schemeClr>
                </a:solidFill>
              </a:rPr>
              <a:t>or sectioning root element</a:t>
            </a:r>
          </a:p>
        </p:txBody>
      </p:sp>
      <p:sp>
        <p:nvSpPr>
          <p:cNvPr id="14" name="Rectangle 13"/>
          <p:cNvSpPr/>
          <p:nvPr/>
        </p:nvSpPr>
        <p:spPr>
          <a:xfrm>
            <a:off x="265926" y="296719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tx2">
                    <a:alpha val="99000"/>
                  </a:schemeClr>
                </a:solidFill>
              </a:rPr>
              <a:t>&lt;footer&gt;</a:t>
            </a:r>
          </a:p>
        </p:txBody>
      </p:sp>
      <p:sp>
        <p:nvSpPr>
          <p:cNvPr id="15" name="Rectangle 14"/>
          <p:cNvSpPr/>
          <p:nvPr/>
        </p:nvSpPr>
        <p:spPr>
          <a:xfrm>
            <a:off x="2223806" y="3479430"/>
            <a:ext cx="9444320" cy="356340"/>
          </a:xfrm>
          <a:prstGeom prst="rect">
            <a:avLst/>
          </a:prstGeom>
          <a:solidFill>
            <a:schemeClr val="accent1"/>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 section of content that forms an independent part of a document or site</a:t>
            </a:r>
          </a:p>
        </p:txBody>
      </p:sp>
      <p:sp>
        <p:nvSpPr>
          <p:cNvPr id="16" name="Rectangle 15"/>
          <p:cNvSpPr/>
          <p:nvPr/>
        </p:nvSpPr>
        <p:spPr>
          <a:xfrm>
            <a:off x="265926" y="3434887"/>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1">
                    <a:alpha val="99000"/>
                  </a:schemeClr>
                </a:solidFill>
              </a:rPr>
              <a:t>&lt;article&gt;</a:t>
            </a:r>
          </a:p>
        </p:txBody>
      </p:sp>
      <p:sp>
        <p:nvSpPr>
          <p:cNvPr id="17" name="Rectangle 16"/>
          <p:cNvSpPr/>
          <p:nvPr/>
        </p:nvSpPr>
        <p:spPr>
          <a:xfrm>
            <a:off x="2223806" y="3947127"/>
            <a:ext cx="9444320" cy="356340"/>
          </a:xfrm>
          <a:prstGeom prst="rect">
            <a:avLst/>
          </a:prstGeom>
          <a:solidFill>
            <a:schemeClr val="accent4"/>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designate generic sections of a document</a:t>
            </a:r>
          </a:p>
        </p:txBody>
      </p:sp>
      <p:sp>
        <p:nvSpPr>
          <p:cNvPr id="18" name="Rectangle 17"/>
          <p:cNvSpPr/>
          <p:nvPr/>
        </p:nvSpPr>
        <p:spPr>
          <a:xfrm>
            <a:off x="265926" y="3902583"/>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lvl="0" algn="r" defTabSz="933450">
              <a:lnSpc>
                <a:spcPct val="90000"/>
              </a:lnSpc>
              <a:spcBef>
                <a:spcPct val="0"/>
              </a:spcBef>
              <a:spcAft>
                <a:spcPct val="35000"/>
              </a:spcAft>
            </a:pPr>
            <a:r>
              <a:rPr lang="en-US" sz="2100" b="1" kern="1200" dirty="0" smtClean="0">
                <a:solidFill>
                  <a:schemeClr val="accent4">
                    <a:alpha val="99000"/>
                  </a:schemeClr>
                </a:solidFill>
              </a:rPr>
              <a:t>&lt;section&gt;</a:t>
            </a:r>
            <a:endParaRPr lang="en-US" sz="2100" b="1" kern="1200" dirty="0">
              <a:solidFill>
                <a:schemeClr val="accent4">
                  <a:alpha val="99000"/>
                </a:schemeClr>
              </a:solidFill>
            </a:endParaRPr>
          </a:p>
        </p:txBody>
      </p:sp>
      <p:sp>
        <p:nvSpPr>
          <p:cNvPr id="19" name="Rectangle 18"/>
          <p:cNvSpPr/>
          <p:nvPr/>
        </p:nvSpPr>
        <p:spPr>
          <a:xfrm>
            <a:off x="2223806" y="4414823"/>
            <a:ext cx="9444320" cy="356340"/>
          </a:xfrm>
          <a:prstGeom prst="rect">
            <a:avLst/>
          </a:prstGeom>
          <a:solidFill>
            <a:schemeClr val="accent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5"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enclose a figure like an illustration, diagram, or photo</a:t>
            </a:r>
          </a:p>
        </p:txBody>
      </p:sp>
      <p:sp>
        <p:nvSpPr>
          <p:cNvPr id="20" name="Rectangle 19"/>
          <p:cNvSpPr/>
          <p:nvPr/>
        </p:nvSpPr>
        <p:spPr>
          <a:xfrm>
            <a:off x="265926" y="437028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2">
                    <a:alpha val="99000"/>
                  </a:schemeClr>
                </a:solidFill>
              </a:rPr>
              <a:t>&lt;figure&gt;</a:t>
            </a:r>
          </a:p>
        </p:txBody>
      </p:sp>
      <p:sp>
        <p:nvSpPr>
          <p:cNvPr id="21" name="Rectangle 20"/>
          <p:cNvSpPr/>
          <p:nvPr/>
        </p:nvSpPr>
        <p:spPr>
          <a:xfrm>
            <a:off x="2223806" y="4882519"/>
            <a:ext cx="9444320" cy="356340"/>
          </a:xfrm>
          <a:prstGeom prst="rect">
            <a:avLst/>
          </a:prstGeom>
          <a:solidFill>
            <a:schemeClr val="accent6"/>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5"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identify a figure's caption</a:t>
            </a:r>
          </a:p>
        </p:txBody>
      </p:sp>
      <p:sp>
        <p:nvSpPr>
          <p:cNvPr id="22" name="Rectangle 21"/>
          <p:cNvSpPr/>
          <p:nvPr/>
        </p:nvSpPr>
        <p:spPr>
          <a:xfrm>
            <a:off x="265926" y="4837977"/>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6">
                    <a:alpha val="99000"/>
                  </a:schemeClr>
                </a:solidFill>
              </a:rPr>
              <a:t>&lt;</a:t>
            </a:r>
            <a:r>
              <a:rPr lang="en-US" sz="2100" b="1" dirty="0" err="1">
                <a:solidFill>
                  <a:schemeClr val="accent6">
                    <a:alpha val="99000"/>
                  </a:schemeClr>
                </a:solidFill>
              </a:rPr>
              <a:t>figcaption</a:t>
            </a:r>
            <a:r>
              <a:rPr lang="en-US" sz="2100" b="1" dirty="0">
                <a:solidFill>
                  <a:schemeClr val="accent6">
                    <a:alpha val="99000"/>
                  </a:schemeClr>
                </a:solidFill>
              </a:rPr>
              <a:t>&gt;</a:t>
            </a:r>
          </a:p>
        </p:txBody>
      </p:sp>
      <p:sp>
        <p:nvSpPr>
          <p:cNvPr id="23" name="Rectangle 22"/>
          <p:cNvSpPr/>
          <p:nvPr/>
        </p:nvSpPr>
        <p:spPr>
          <a:xfrm>
            <a:off x="2223806" y="5350216"/>
            <a:ext cx="9444320" cy="356341"/>
          </a:xfrm>
          <a:prstGeom prst="rect">
            <a:avLst/>
          </a:prstGeom>
          <a:solidFill>
            <a:schemeClr val="tx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 video player displayed to allow user control over video playback and a viewport to view a video</a:t>
            </a:r>
          </a:p>
        </p:txBody>
      </p:sp>
      <p:sp>
        <p:nvSpPr>
          <p:cNvPr id="24" name="Rectangle 23"/>
          <p:cNvSpPr/>
          <p:nvPr/>
        </p:nvSpPr>
        <p:spPr>
          <a:xfrm>
            <a:off x="265926" y="5305673"/>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tx2">
                    <a:alpha val="99000"/>
                  </a:schemeClr>
                </a:solidFill>
              </a:rPr>
              <a:t>&lt;video&gt;</a:t>
            </a:r>
          </a:p>
        </p:txBody>
      </p:sp>
      <p:sp>
        <p:nvSpPr>
          <p:cNvPr id="25" name="Rectangle 24"/>
          <p:cNvSpPr/>
          <p:nvPr/>
        </p:nvSpPr>
        <p:spPr>
          <a:xfrm>
            <a:off x="2223806" y="5817912"/>
            <a:ext cx="9444320" cy="356341"/>
          </a:xfrm>
          <a:prstGeom prst="rect">
            <a:avLst/>
          </a:prstGeom>
          <a:solidFill>
            <a:schemeClr val="accent1"/>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an audio player displayed to allow user control over audio playback</a:t>
            </a:r>
          </a:p>
        </p:txBody>
      </p:sp>
      <p:sp>
        <p:nvSpPr>
          <p:cNvPr id="26" name="Rectangle 25"/>
          <p:cNvSpPr/>
          <p:nvPr/>
        </p:nvSpPr>
        <p:spPr>
          <a:xfrm>
            <a:off x="265926" y="577337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1">
                    <a:alpha val="99000"/>
                  </a:schemeClr>
                </a:solidFill>
              </a:rPr>
              <a:t>&lt;audio&gt;</a:t>
            </a:r>
          </a:p>
        </p:txBody>
      </p:sp>
    </p:spTree>
    <p:extLst>
      <p:ext uri="{BB962C8B-B14F-4D97-AF65-F5344CB8AC3E}">
        <p14:creationId xmlns:p14="http://schemas.microsoft.com/office/powerpoint/2010/main" val="67533988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Canvas</a:t>
            </a:r>
            <a:endParaRPr lang="en-US" dirty="0"/>
          </a:p>
        </p:txBody>
      </p:sp>
      <p:sp>
        <p:nvSpPr>
          <p:cNvPr id="18" name="Text Placeholder 17"/>
          <p:cNvSpPr>
            <a:spLocks noGrp="1"/>
          </p:cNvSpPr>
          <p:nvPr>
            <p:ph type="body" sz="quarter" idx="10"/>
          </p:nvPr>
        </p:nvSpPr>
        <p:spPr>
          <a:xfrm>
            <a:off x="519112" y="1140657"/>
            <a:ext cx="11149013" cy="2885405"/>
          </a:xfrm>
        </p:spPr>
        <p:txBody>
          <a:bodyPr/>
          <a:lstStyle/>
          <a:p>
            <a:r>
              <a:rPr lang="en-US" dirty="0">
                <a:solidFill>
                  <a:schemeClr val="accent2">
                    <a:alpha val="99000"/>
                  </a:schemeClr>
                </a:solidFill>
              </a:rPr>
              <a:t>A block element that allows developers to draw 2d graphics using JavaScript</a:t>
            </a:r>
          </a:p>
          <a:p>
            <a:r>
              <a:rPr lang="en-US" dirty="0"/>
              <a:t>Methods for drawing include: </a:t>
            </a:r>
            <a:r>
              <a:rPr lang="en-US" b="1" dirty="0"/>
              <a:t>paths, boxes, circles, </a:t>
            </a:r>
            <a:r>
              <a:rPr lang="en-US" b="1" dirty="0" smtClean="0"/>
              <a:t>text </a:t>
            </a:r>
            <a:r>
              <a:rPr lang="en-US" b="1" dirty="0"/>
              <a:t>and </a:t>
            </a:r>
            <a:r>
              <a:rPr lang="en-US" b="1" dirty="0" smtClean="0"/>
              <a:t>rasterized </a:t>
            </a:r>
            <a:br>
              <a:rPr lang="en-US" b="1" dirty="0" smtClean="0"/>
            </a:br>
            <a:r>
              <a:rPr lang="en-US" b="1" dirty="0" smtClean="0"/>
              <a:t>images</a:t>
            </a:r>
            <a:endParaRPr lang="en-US" b="1" dirty="0"/>
          </a:p>
        </p:txBody>
      </p:sp>
      <p:sp>
        <p:nvSpPr>
          <p:cNvPr id="28" name="Rectangle 27"/>
          <p:cNvSpPr/>
          <p:nvPr/>
        </p:nvSpPr>
        <p:spPr bwMode="auto">
          <a:xfrm>
            <a:off x="3740354" y="3134055"/>
            <a:ext cx="7927771" cy="3479470"/>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smtClean="0">
                <a:solidFill>
                  <a:schemeClr val="bg1">
                    <a:alpha val="99000"/>
                  </a:schemeClr>
                </a:solidFill>
                <a:latin typeface="Consolas" pitchFamily="49" charset="0"/>
                <a:cs typeface="Consolas" pitchFamily="49" charset="0"/>
              </a:rPr>
              <a:t>&lt;canvas id="</a:t>
            </a:r>
            <a:r>
              <a:rPr lang="en-US" sz="2000" dirty="0" err="1" smtClean="0">
                <a:solidFill>
                  <a:schemeClr val="bg1">
                    <a:alpha val="99000"/>
                  </a:schemeClr>
                </a:solidFill>
                <a:latin typeface="Consolas" pitchFamily="49" charset="0"/>
                <a:cs typeface="Consolas" pitchFamily="49" charset="0"/>
              </a:rPr>
              <a:t>myCanvas</a:t>
            </a:r>
            <a:r>
              <a:rPr lang="en-US" sz="2000" dirty="0" smtClean="0">
                <a:solidFill>
                  <a:schemeClr val="bg1">
                    <a:alpha val="99000"/>
                  </a:schemeClr>
                </a:solidFill>
                <a:latin typeface="Consolas" pitchFamily="49" charset="0"/>
                <a:cs typeface="Consolas" pitchFamily="49" charset="0"/>
              </a:rPr>
              <a:t>" width="200" height="200"&gt;</a:t>
            </a:r>
          </a:p>
          <a:p>
            <a:r>
              <a:rPr lang="en-US" sz="2000" dirty="0" smtClean="0">
                <a:solidFill>
                  <a:schemeClr val="bg1">
                    <a:alpha val="99000"/>
                  </a:schemeClr>
                </a:solidFill>
                <a:latin typeface="Consolas" pitchFamily="49" charset="0"/>
                <a:cs typeface="Consolas" pitchFamily="49" charset="0"/>
              </a:rPr>
              <a:t>  Your browser doesn’t support Canvas, sorry.</a:t>
            </a:r>
          </a:p>
          <a:p>
            <a:r>
              <a:rPr lang="en-US" sz="2000" dirty="0" smtClean="0">
                <a:solidFill>
                  <a:schemeClr val="bg1">
                    <a:alpha val="99000"/>
                  </a:schemeClr>
                </a:solidFill>
                <a:latin typeface="Consolas" pitchFamily="49" charset="0"/>
                <a:cs typeface="Consolas" pitchFamily="49" charset="0"/>
              </a:rPr>
              <a:t>&lt;/canvas&gt;</a:t>
            </a:r>
          </a:p>
          <a:p>
            <a:endParaRPr lang="en-US" sz="2000" dirty="0" smtClean="0">
              <a:solidFill>
                <a:schemeClr val="bg1">
                  <a:alpha val="99000"/>
                </a:schemeClr>
              </a:solidFill>
              <a:latin typeface="Consolas" pitchFamily="49" charset="0"/>
              <a:cs typeface="Consolas" pitchFamily="49" charset="0"/>
            </a:endParaRPr>
          </a:p>
          <a:p>
            <a:r>
              <a:rPr lang="en-US" sz="2000" dirty="0" smtClean="0">
                <a:solidFill>
                  <a:schemeClr val="bg1">
                    <a:alpha val="99000"/>
                  </a:schemeClr>
                </a:solidFill>
                <a:latin typeface="Consolas" pitchFamily="49" charset="0"/>
                <a:cs typeface="Consolas" pitchFamily="49" charset="0"/>
              </a:rPr>
              <a:t>&lt;script type="text/</a:t>
            </a:r>
            <a:r>
              <a:rPr lang="en-US" sz="2000" dirty="0" err="1" smtClean="0">
                <a:solidFill>
                  <a:schemeClr val="bg1">
                    <a:alpha val="99000"/>
                  </a:schemeClr>
                </a:solidFill>
                <a:latin typeface="Consolas" pitchFamily="49" charset="0"/>
                <a:cs typeface="Consolas" pitchFamily="49" charset="0"/>
              </a:rPr>
              <a:t>javascript</a:t>
            </a:r>
            <a:r>
              <a:rPr lang="en-US" sz="2000" dirty="0" smtClean="0">
                <a:solidFill>
                  <a:schemeClr val="bg1">
                    <a:alpha val="99000"/>
                  </a:schemeClr>
                </a:solidFill>
                <a:latin typeface="Consolas" pitchFamily="49" charset="0"/>
                <a:cs typeface="Consolas" pitchFamily="49" charset="0"/>
              </a:rPr>
              <a:t>"&gt;</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var</a:t>
            </a:r>
            <a:r>
              <a:rPr lang="en-US" sz="2000" dirty="0" smtClean="0">
                <a:solidFill>
                  <a:schemeClr val="bg1">
                    <a:alpha val="99000"/>
                  </a:schemeClr>
                </a:solidFill>
                <a:latin typeface="Consolas" pitchFamily="49" charset="0"/>
                <a:cs typeface="Consolas" pitchFamily="49" charset="0"/>
              </a:rPr>
              <a:t> example = </a:t>
            </a:r>
            <a:r>
              <a:rPr lang="en-US" sz="2000" dirty="0" err="1" smtClean="0">
                <a:solidFill>
                  <a:schemeClr val="bg1">
                    <a:alpha val="99000"/>
                  </a:schemeClr>
                </a:solidFill>
                <a:latin typeface="Consolas" pitchFamily="49" charset="0"/>
                <a:cs typeface="Consolas" pitchFamily="49" charset="0"/>
              </a:rPr>
              <a:t>document.getElementById</a:t>
            </a:r>
            <a:r>
              <a:rPr lang="en-US" sz="2000" dirty="0" smtClean="0">
                <a:solidFill>
                  <a:schemeClr val="bg1">
                    <a:alpha val="99000"/>
                  </a:schemeClr>
                </a:solidFill>
                <a:latin typeface="Consolas" pitchFamily="49" charset="0"/>
                <a:cs typeface="Consolas" pitchFamily="49" charset="0"/>
              </a:rPr>
              <a:t>("</a:t>
            </a:r>
            <a:r>
              <a:rPr lang="en-US" sz="2000" dirty="0" err="1" smtClean="0">
                <a:solidFill>
                  <a:schemeClr val="bg1">
                    <a:alpha val="99000"/>
                  </a:schemeClr>
                </a:solidFill>
                <a:latin typeface="Consolas" pitchFamily="49" charset="0"/>
                <a:cs typeface="Consolas" pitchFamily="49" charset="0"/>
              </a:rPr>
              <a:t>myCanvas</a:t>
            </a:r>
            <a:r>
              <a:rPr lang="en-US" sz="2000" dirty="0" smtClean="0">
                <a:solidFill>
                  <a:schemeClr val="bg1">
                    <a:alpha val="99000"/>
                  </a:schemeClr>
                </a:solidFill>
                <a:latin typeface="Consolas" pitchFamily="49" charset="0"/>
                <a:cs typeface="Consolas" pitchFamily="49" charset="0"/>
              </a:rPr>
              <a:t>");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var</a:t>
            </a:r>
            <a:r>
              <a:rPr lang="en-US" sz="2000" dirty="0" smtClean="0">
                <a:solidFill>
                  <a:schemeClr val="bg1">
                    <a:alpha val="99000"/>
                  </a:schemeClr>
                </a:solidFill>
                <a:latin typeface="Consolas" pitchFamily="49" charset="0"/>
                <a:cs typeface="Consolas" pitchFamily="49" charset="0"/>
              </a:rPr>
              <a:t> context = </a:t>
            </a:r>
            <a:r>
              <a:rPr lang="en-US" sz="2000" dirty="0" err="1" smtClean="0">
                <a:solidFill>
                  <a:schemeClr val="bg1">
                    <a:alpha val="99000"/>
                  </a:schemeClr>
                </a:solidFill>
                <a:latin typeface="Consolas" pitchFamily="49" charset="0"/>
                <a:cs typeface="Consolas" pitchFamily="49" charset="0"/>
              </a:rPr>
              <a:t>example.getContext</a:t>
            </a:r>
            <a:r>
              <a:rPr lang="en-US" sz="2000" dirty="0" smtClean="0">
                <a:solidFill>
                  <a:schemeClr val="bg1">
                    <a:alpha val="99000"/>
                  </a:schemeClr>
                </a:solidFill>
                <a:latin typeface="Consolas" pitchFamily="49" charset="0"/>
                <a:cs typeface="Consolas" pitchFamily="49" charset="0"/>
              </a:rPr>
              <a:t>("2d");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context.fillStyle</a:t>
            </a:r>
            <a:r>
              <a:rPr lang="en-US" sz="2000" dirty="0" smtClean="0">
                <a:solidFill>
                  <a:schemeClr val="bg1">
                    <a:alpha val="99000"/>
                  </a:schemeClr>
                </a:solidFill>
                <a:latin typeface="Consolas" pitchFamily="49" charset="0"/>
                <a:cs typeface="Consolas" pitchFamily="49" charset="0"/>
              </a:rPr>
              <a:t> = "</a:t>
            </a:r>
            <a:r>
              <a:rPr lang="en-US" sz="2000" dirty="0" err="1" smtClean="0">
                <a:solidFill>
                  <a:schemeClr val="bg1">
                    <a:alpha val="99000"/>
                  </a:schemeClr>
                </a:solidFill>
                <a:latin typeface="Consolas" pitchFamily="49" charset="0"/>
                <a:cs typeface="Consolas" pitchFamily="49" charset="0"/>
              </a:rPr>
              <a:t>rgb</a:t>
            </a:r>
            <a:r>
              <a:rPr lang="en-US" sz="2000" dirty="0" smtClean="0">
                <a:solidFill>
                  <a:schemeClr val="bg1">
                    <a:alpha val="99000"/>
                  </a:schemeClr>
                </a:solidFill>
                <a:latin typeface="Consolas" pitchFamily="49" charset="0"/>
                <a:cs typeface="Consolas" pitchFamily="49" charset="0"/>
              </a:rPr>
              <a:t>(255,0,0)";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context.fillRect</a:t>
            </a:r>
            <a:r>
              <a:rPr lang="en-US" sz="2000" dirty="0" smtClean="0">
                <a:solidFill>
                  <a:schemeClr val="bg1">
                    <a:alpha val="99000"/>
                  </a:schemeClr>
                </a:solidFill>
                <a:latin typeface="Consolas" pitchFamily="49" charset="0"/>
                <a:cs typeface="Consolas" pitchFamily="49" charset="0"/>
              </a:rPr>
              <a:t>(30, 30, 50, 50); </a:t>
            </a:r>
          </a:p>
          <a:p>
            <a:r>
              <a:rPr lang="en-US" sz="2000" dirty="0" smtClean="0">
                <a:solidFill>
                  <a:schemeClr val="bg1">
                    <a:alpha val="99000"/>
                  </a:schemeClr>
                </a:solidFill>
                <a:latin typeface="Consolas" pitchFamily="49" charset="0"/>
                <a:cs typeface="Consolas" pitchFamily="49" charset="0"/>
              </a:rPr>
              <a:t>&lt;/script&gt;</a:t>
            </a:r>
            <a:endParaRPr lang="en-US" sz="20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10378176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Scalable Vector Graphics (SVG)</a:t>
            </a:r>
          </a:p>
        </p:txBody>
      </p:sp>
      <p:sp>
        <p:nvSpPr>
          <p:cNvPr id="18" name="Text Placeholder 17"/>
          <p:cNvSpPr>
            <a:spLocks noGrp="1"/>
          </p:cNvSpPr>
          <p:nvPr>
            <p:ph type="body" sz="quarter" idx="10"/>
          </p:nvPr>
        </p:nvSpPr>
        <p:spPr>
          <a:xfrm>
            <a:off x="519112" y="1141413"/>
            <a:ext cx="11149013" cy="4949047"/>
          </a:xfrm>
        </p:spPr>
        <p:txBody>
          <a:bodyPr/>
          <a:lstStyle/>
          <a:p>
            <a:r>
              <a:rPr lang="en-US" sz="3600" dirty="0">
                <a:solidFill>
                  <a:schemeClr val="accent2">
                    <a:alpha val="99000"/>
                  </a:schemeClr>
                </a:solidFill>
              </a:rPr>
              <a:t>Create and draw 2D vector graphics using XML</a:t>
            </a:r>
          </a:p>
          <a:p>
            <a:r>
              <a:rPr lang="en-US" sz="3600" dirty="0"/>
              <a:t>Vector images are composed </a:t>
            </a:r>
            <a:r>
              <a:rPr lang="en-US" sz="3600" dirty="0" smtClean="0"/>
              <a:t/>
            </a:r>
            <a:br>
              <a:rPr lang="en-US" sz="3600" dirty="0" smtClean="0"/>
            </a:br>
            <a:r>
              <a:rPr lang="en-US" sz="3600" dirty="0" smtClean="0"/>
              <a:t>of shapes </a:t>
            </a:r>
            <a:r>
              <a:rPr lang="en-US" sz="3600" dirty="0"/>
              <a:t>instead </a:t>
            </a:r>
            <a:r>
              <a:rPr lang="en-US" sz="3600" dirty="0" smtClean="0"/>
              <a:t>of </a:t>
            </a:r>
            <a:r>
              <a:rPr lang="en-US" sz="3600" dirty="0"/>
              <a:t>pixels</a:t>
            </a:r>
          </a:p>
          <a:p>
            <a:r>
              <a:rPr lang="en-US" sz="3600" dirty="0">
                <a:solidFill>
                  <a:schemeClr val="accent2">
                    <a:alpha val="99000"/>
                  </a:schemeClr>
                </a:solidFill>
              </a:rPr>
              <a:t>Based on the SVG 1.1 2nd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Edition </a:t>
            </a:r>
            <a:r>
              <a:rPr lang="en-US" sz="3600" dirty="0">
                <a:solidFill>
                  <a:schemeClr val="accent2">
                    <a:alpha val="99000"/>
                  </a:schemeClr>
                </a:solidFill>
              </a:rPr>
              <a:t>Full specification</a:t>
            </a:r>
          </a:p>
          <a:p>
            <a:r>
              <a:rPr lang="en-US" sz="3600" dirty="0" smtClean="0"/>
              <a:t>Full </a:t>
            </a:r>
            <a:r>
              <a:rPr lang="en-US" sz="3600" dirty="0"/>
              <a:t>DOM access to SVG elements</a:t>
            </a:r>
          </a:p>
          <a:p>
            <a:r>
              <a:rPr lang="en-US" sz="3600" dirty="0">
                <a:solidFill>
                  <a:schemeClr val="accent2">
                    <a:alpha val="99000"/>
                  </a:schemeClr>
                </a:solidFill>
              </a:rPr>
              <a:t>Document structure, scripting, styling, paths,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shapes</a:t>
            </a:r>
            <a:r>
              <a:rPr lang="en-US" sz="3600" dirty="0">
                <a:solidFill>
                  <a:schemeClr val="accent2">
                    <a:alpha val="99000"/>
                  </a:schemeClr>
                </a:solidFill>
              </a:rPr>
              <a:t>, colors, transforms, gradients, patterns,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masking</a:t>
            </a:r>
            <a:r>
              <a:rPr lang="en-US" sz="3600" dirty="0">
                <a:solidFill>
                  <a:schemeClr val="accent2">
                    <a:alpha val="99000"/>
                  </a:schemeClr>
                </a:solidFill>
              </a:rPr>
              <a:t>, clipping, markers, linking and views</a:t>
            </a:r>
          </a:p>
        </p:txBody>
      </p:sp>
      <p:sp>
        <p:nvSpPr>
          <p:cNvPr id="4" name="Freeform 22"/>
          <p:cNvSpPr>
            <a:spLocks noEditPoints="1"/>
          </p:cNvSpPr>
          <p:nvPr/>
        </p:nvSpPr>
        <p:spPr bwMode="black">
          <a:xfrm>
            <a:off x="8527477" y="1695450"/>
            <a:ext cx="3140648" cy="3307780"/>
          </a:xfrm>
          <a:custGeom>
            <a:avLst/>
            <a:gdLst>
              <a:gd name="T0" fmla="*/ 97 w 285"/>
              <a:gd name="T1" fmla="*/ 270 h 300"/>
              <a:gd name="T2" fmla="*/ 155 w 285"/>
              <a:gd name="T3" fmla="*/ 255 h 300"/>
              <a:gd name="T4" fmla="*/ 180 w 285"/>
              <a:gd name="T5" fmla="*/ 300 h 300"/>
              <a:gd name="T6" fmla="*/ 92 w 285"/>
              <a:gd name="T7" fmla="*/ 177 h 300"/>
              <a:gd name="T8" fmla="*/ 111 w 285"/>
              <a:gd name="T9" fmla="*/ 240 h 300"/>
              <a:gd name="T10" fmla="*/ 170 w 285"/>
              <a:gd name="T11" fmla="*/ 225 h 300"/>
              <a:gd name="T12" fmla="*/ 144 w 285"/>
              <a:gd name="T13" fmla="*/ 123 h 300"/>
              <a:gd name="T14" fmla="*/ 136 w 285"/>
              <a:gd name="T15" fmla="*/ 120 h 300"/>
              <a:gd name="T16" fmla="*/ 144 w 285"/>
              <a:gd name="T17" fmla="*/ 180 h 300"/>
              <a:gd name="T18" fmla="*/ 121 w 285"/>
              <a:gd name="T19" fmla="*/ 180 h 300"/>
              <a:gd name="T20" fmla="*/ 129 w 285"/>
              <a:gd name="T21" fmla="*/ 120 h 300"/>
              <a:gd name="T22" fmla="*/ 121 w 285"/>
              <a:gd name="T23" fmla="*/ 123 h 300"/>
              <a:gd name="T24" fmla="*/ 267 w 285"/>
              <a:gd name="T25" fmla="*/ 27 h 300"/>
              <a:gd name="T26" fmla="*/ 285 w 285"/>
              <a:gd name="T27" fmla="*/ 0 h 300"/>
              <a:gd name="T28" fmla="*/ 258 w 285"/>
              <a:gd name="T29" fmla="*/ 11 h 300"/>
              <a:gd name="T30" fmla="*/ 123 w 285"/>
              <a:gd name="T31" fmla="*/ 88 h 300"/>
              <a:gd name="T32" fmla="*/ 28 w 285"/>
              <a:gd name="T33" fmla="*/ 44 h 300"/>
              <a:gd name="T34" fmla="*/ 0 w 285"/>
              <a:gd name="T35" fmla="*/ 71 h 300"/>
              <a:gd name="T36" fmla="*/ 121 w 285"/>
              <a:gd name="T37" fmla="*/ 106 h 300"/>
              <a:gd name="T38" fmla="*/ 148 w 285"/>
              <a:gd name="T39" fmla="*/ 115 h 300"/>
              <a:gd name="T40" fmla="*/ 267 w 285"/>
              <a:gd name="T41" fmla="*/ 27 h 300"/>
              <a:gd name="T42" fmla="*/ 148 w 285"/>
              <a:gd name="T43" fmla="*/ 95 h 300"/>
              <a:gd name="T44" fmla="*/ 258 w 285"/>
              <a:gd name="T45" fmla="*/ 19 h 300"/>
              <a:gd name="T46" fmla="*/ 121 w 285"/>
              <a:gd name="T47" fmla="*/ 94 h 300"/>
              <a:gd name="T48" fmla="*/ 28 w 285"/>
              <a:gd name="T49" fmla="*/ 65 h 300"/>
              <a:gd name="T50" fmla="*/ 121 w 285"/>
              <a:gd name="T51" fmla="*/ 94 h 300"/>
              <a:gd name="T52" fmla="*/ 21 w 285"/>
              <a:gd name="T53" fmla="*/ 50 h 300"/>
              <a:gd name="T54" fmla="*/ 6 w 285"/>
              <a:gd name="T55" fmla="*/ 65 h 300"/>
              <a:gd name="T56" fmla="*/ 142 w 285"/>
              <a:gd name="T57" fmla="*/ 109 h 300"/>
              <a:gd name="T58" fmla="*/ 127 w 285"/>
              <a:gd name="T59" fmla="*/ 94 h 300"/>
              <a:gd name="T60" fmla="*/ 142 w 285"/>
              <a:gd name="T61" fmla="*/ 109 h 300"/>
              <a:gd name="T62" fmla="*/ 264 w 285"/>
              <a:gd name="T63" fmla="*/ 21 h 300"/>
              <a:gd name="T64" fmla="*/ 279 w 285"/>
              <a:gd name="T65" fmla="*/ 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5" h="300">
                <a:moveTo>
                  <a:pt x="89" y="300"/>
                </a:moveTo>
                <a:cubicBezTo>
                  <a:pt x="97" y="270"/>
                  <a:pt x="97" y="270"/>
                  <a:pt x="97" y="270"/>
                </a:cubicBezTo>
                <a:cubicBezTo>
                  <a:pt x="97" y="261"/>
                  <a:pt x="105" y="255"/>
                  <a:pt x="113" y="255"/>
                </a:cubicBezTo>
                <a:cubicBezTo>
                  <a:pt x="155" y="255"/>
                  <a:pt x="155" y="255"/>
                  <a:pt x="155" y="255"/>
                </a:cubicBezTo>
                <a:cubicBezTo>
                  <a:pt x="164" y="255"/>
                  <a:pt x="171" y="261"/>
                  <a:pt x="172" y="270"/>
                </a:cubicBezTo>
                <a:cubicBezTo>
                  <a:pt x="180" y="300"/>
                  <a:pt x="180" y="300"/>
                  <a:pt x="180" y="300"/>
                </a:cubicBezTo>
                <a:lnTo>
                  <a:pt x="89" y="300"/>
                </a:lnTo>
                <a:close/>
                <a:moveTo>
                  <a:pt x="92" y="177"/>
                </a:moveTo>
                <a:cubicBezTo>
                  <a:pt x="95" y="225"/>
                  <a:pt x="95" y="225"/>
                  <a:pt x="95" y="225"/>
                </a:cubicBezTo>
                <a:cubicBezTo>
                  <a:pt x="96" y="233"/>
                  <a:pt x="103" y="240"/>
                  <a:pt x="111" y="240"/>
                </a:cubicBezTo>
                <a:cubicBezTo>
                  <a:pt x="154" y="240"/>
                  <a:pt x="154" y="240"/>
                  <a:pt x="154" y="240"/>
                </a:cubicBezTo>
                <a:cubicBezTo>
                  <a:pt x="162" y="240"/>
                  <a:pt x="169" y="233"/>
                  <a:pt x="170" y="225"/>
                </a:cubicBezTo>
                <a:cubicBezTo>
                  <a:pt x="174" y="177"/>
                  <a:pt x="174" y="177"/>
                  <a:pt x="174" y="177"/>
                </a:cubicBezTo>
                <a:cubicBezTo>
                  <a:pt x="156" y="166"/>
                  <a:pt x="144" y="146"/>
                  <a:pt x="144" y="123"/>
                </a:cubicBezTo>
                <a:cubicBezTo>
                  <a:pt x="144" y="122"/>
                  <a:pt x="144" y="121"/>
                  <a:pt x="144" y="120"/>
                </a:cubicBezTo>
                <a:cubicBezTo>
                  <a:pt x="136" y="120"/>
                  <a:pt x="136" y="120"/>
                  <a:pt x="136" y="120"/>
                </a:cubicBezTo>
                <a:cubicBezTo>
                  <a:pt x="136" y="173"/>
                  <a:pt x="136" y="173"/>
                  <a:pt x="136" y="173"/>
                </a:cubicBezTo>
                <a:cubicBezTo>
                  <a:pt x="141" y="174"/>
                  <a:pt x="144" y="176"/>
                  <a:pt x="144" y="180"/>
                </a:cubicBezTo>
                <a:cubicBezTo>
                  <a:pt x="144" y="184"/>
                  <a:pt x="139" y="187"/>
                  <a:pt x="133" y="187"/>
                </a:cubicBezTo>
                <a:cubicBezTo>
                  <a:pt x="126" y="187"/>
                  <a:pt x="121" y="184"/>
                  <a:pt x="121" y="180"/>
                </a:cubicBezTo>
                <a:cubicBezTo>
                  <a:pt x="121" y="176"/>
                  <a:pt x="124" y="174"/>
                  <a:pt x="129" y="173"/>
                </a:cubicBezTo>
                <a:cubicBezTo>
                  <a:pt x="129" y="120"/>
                  <a:pt x="129" y="120"/>
                  <a:pt x="129" y="120"/>
                </a:cubicBezTo>
                <a:cubicBezTo>
                  <a:pt x="121" y="120"/>
                  <a:pt x="121" y="120"/>
                  <a:pt x="121" y="120"/>
                </a:cubicBezTo>
                <a:cubicBezTo>
                  <a:pt x="121" y="121"/>
                  <a:pt x="121" y="122"/>
                  <a:pt x="121" y="123"/>
                </a:cubicBezTo>
                <a:cubicBezTo>
                  <a:pt x="121" y="146"/>
                  <a:pt x="109" y="166"/>
                  <a:pt x="92" y="177"/>
                </a:cubicBezTo>
                <a:close/>
                <a:moveTo>
                  <a:pt x="267" y="27"/>
                </a:moveTo>
                <a:cubicBezTo>
                  <a:pt x="285" y="27"/>
                  <a:pt x="285" y="27"/>
                  <a:pt x="285" y="27"/>
                </a:cubicBezTo>
                <a:cubicBezTo>
                  <a:pt x="285" y="0"/>
                  <a:pt x="285" y="0"/>
                  <a:pt x="285" y="0"/>
                </a:cubicBezTo>
                <a:cubicBezTo>
                  <a:pt x="258" y="0"/>
                  <a:pt x="258" y="0"/>
                  <a:pt x="258" y="0"/>
                </a:cubicBezTo>
                <a:cubicBezTo>
                  <a:pt x="258" y="11"/>
                  <a:pt x="258" y="11"/>
                  <a:pt x="258" y="11"/>
                </a:cubicBezTo>
                <a:cubicBezTo>
                  <a:pt x="138" y="88"/>
                  <a:pt x="138" y="88"/>
                  <a:pt x="138" y="88"/>
                </a:cubicBezTo>
                <a:cubicBezTo>
                  <a:pt x="123" y="88"/>
                  <a:pt x="123" y="88"/>
                  <a:pt x="123" y="88"/>
                </a:cubicBezTo>
                <a:cubicBezTo>
                  <a:pt x="28" y="53"/>
                  <a:pt x="28" y="53"/>
                  <a:pt x="28" y="53"/>
                </a:cubicBezTo>
                <a:cubicBezTo>
                  <a:pt x="28" y="44"/>
                  <a:pt x="28" y="44"/>
                  <a:pt x="28" y="44"/>
                </a:cubicBezTo>
                <a:cubicBezTo>
                  <a:pt x="0" y="44"/>
                  <a:pt x="0" y="44"/>
                  <a:pt x="0" y="44"/>
                </a:cubicBezTo>
                <a:cubicBezTo>
                  <a:pt x="0" y="71"/>
                  <a:pt x="0" y="71"/>
                  <a:pt x="0" y="71"/>
                </a:cubicBezTo>
                <a:cubicBezTo>
                  <a:pt x="25" y="71"/>
                  <a:pt x="25" y="71"/>
                  <a:pt x="25" y="71"/>
                </a:cubicBezTo>
                <a:cubicBezTo>
                  <a:pt x="121" y="106"/>
                  <a:pt x="121" y="106"/>
                  <a:pt x="121" y="106"/>
                </a:cubicBezTo>
                <a:cubicBezTo>
                  <a:pt x="121" y="115"/>
                  <a:pt x="121" y="115"/>
                  <a:pt x="121" y="115"/>
                </a:cubicBezTo>
                <a:cubicBezTo>
                  <a:pt x="148" y="115"/>
                  <a:pt x="148" y="115"/>
                  <a:pt x="148" y="115"/>
                </a:cubicBezTo>
                <a:cubicBezTo>
                  <a:pt x="148" y="103"/>
                  <a:pt x="148" y="103"/>
                  <a:pt x="148" y="103"/>
                </a:cubicBezTo>
                <a:lnTo>
                  <a:pt x="267" y="27"/>
                </a:lnTo>
                <a:close/>
                <a:moveTo>
                  <a:pt x="258" y="25"/>
                </a:moveTo>
                <a:cubicBezTo>
                  <a:pt x="148" y="95"/>
                  <a:pt x="148" y="95"/>
                  <a:pt x="148" y="95"/>
                </a:cubicBezTo>
                <a:cubicBezTo>
                  <a:pt x="148" y="90"/>
                  <a:pt x="148" y="90"/>
                  <a:pt x="148" y="90"/>
                </a:cubicBezTo>
                <a:cubicBezTo>
                  <a:pt x="258" y="19"/>
                  <a:pt x="258" y="19"/>
                  <a:pt x="258" y="19"/>
                </a:cubicBezTo>
                <a:lnTo>
                  <a:pt x="258" y="25"/>
                </a:lnTo>
                <a:close/>
                <a:moveTo>
                  <a:pt x="121" y="94"/>
                </a:moveTo>
                <a:cubicBezTo>
                  <a:pt x="121" y="99"/>
                  <a:pt x="121" y="99"/>
                  <a:pt x="121" y="99"/>
                </a:cubicBezTo>
                <a:cubicBezTo>
                  <a:pt x="28" y="65"/>
                  <a:pt x="28" y="65"/>
                  <a:pt x="28" y="65"/>
                </a:cubicBezTo>
                <a:cubicBezTo>
                  <a:pt x="28" y="60"/>
                  <a:pt x="28" y="60"/>
                  <a:pt x="28" y="60"/>
                </a:cubicBezTo>
                <a:lnTo>
                  <a:pt x="121" y="94"/>
                </a:lnTo>
                <a:close/>
                <a:moveTo>
                  <a:pt x="6" y="50"/>
                </a:moveTo>
                <a:cubicBezTo>
                  <a:pt x="21" y="50"/>
                  <a:pt x="21" y="50"/>
                  <a:pt x="21" y="50"/>
                </a:cubicBezTo>
                <a:cubicBezTo>
                  <a:pt x="21" y="65"/>
                  <a:pt x="21" y="65"/>
                  <a:pt x="21" y="65"/>
                </a:cubicBezTo>
                <a:cubicBezTo>
                  <a:pt x="6" y="65"/>
                  <a:pt x="6" y="65"/>
                  <a:pt x="6" y="65"/>
                </a:cubicBezTo>
                <a:lnTo>
                  <a:pt x="6" y="50"/>
                </a:lnTo>
                <a:close/>
                <a:moveTo>
                  <a:pt x="142" y="109"/>
                </a:moveTo>
                <a:cubicBezTo>
                  <a:pt x="127" y="109"/>
                  <a:pt x="127" y="109"/>
                  <a:pt x="127" y="109"/>
                </a:cubicBezTo>
                <a:cubicBezTo>
                  <a:pt x="127" y="94"/>
                  <a:pt x="127" y="94"/>
                  <a:pt x="127" y="94"/>
                </a:cubicBezTo>
                <a:cubicBezTo>
                  <a:pt x="142" y="94"/>
                  <a:pt x="142" y="94"/>
                  <a:pt x="142" y="94"/>
                </a:cubicBezTo>
                <a:lnTo>
                  <a:pt x="142" y="109"/>
                </a:lnTo>
                <a:close/>
                <a:moveTo>
                  <a:pt x="279" y="21"/>
                </a:moveTo>
                <a:cubicBezTo>
                  <a:pt x="264" y="21"/>
                  <a:pt x="264" y="21"/>
                  <a:pt x="264" y="21"/>
                </a:cubicBezTo>
                <a:cubicBezTo>
                  <a:pt x="264" y="6"/>
                  <a:pt x="264" y="6"/>
                  <a:pt x="264" y="6"/>
                </a:cubicBezTo>
                <a:cubicBezTo>
                  <a:pt x="279" y="6"/>
                  <a:pt x="279" y="6"/>
                  <a:pt x="279" y="6"/>
                </a:cubicBezTo>
                <a:lnTo>
                  <a:pt x="279" y="21"/>
                </a:lnTo>
                <a:close/>
              </a:path>
            </a:pathLst>
          </a:custGeom>
          <a:solidFill>
            <a:schemeClr val="accent4"/>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 name="Rectangle 1"/>
          <p:cNvSpPr/>
          <p:nvPr/>
        </p:nvSpPr>
        <p:spPr bwMode="auto">
          <a:xfrm>
            <a:off x="9508518" y="5003230"/>
            <a:ext cx="1002319" cy="185477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3797737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SVG Code Example</a:t>
            </a:r>
            <a:endParaRPr lang="en-US" dirty="0"/>
          </a:p>
        </p:txBody>
      </p:sp>
      <p:sp>
        <p:nvSpPr>
          <p:cNvPr id="18" name="Text Placeholder 17"/>
          <p:cNvSpPr>
            <a:spLocks noGrp="1"/>
          </p:cNvSpPr>
          <p:nvPr>
            <p:ph type="body" sz="quarter" idx="10"/>
          </p:nvPr>
        </p:nvSpPr>
        <p:spPr>
          <a:xfrm>
            <a:off x="519112" y="1141413"/>
            <a:ext cx="11149013" cy="2331407"/>
          </a:xfrm>
        </p:spPr>
        <p:txBody>
          <a:bodyPr/>
          <a:lstStyle/>
          <a:p>
            <a:r>
              <a:rPr lang="en-US" dirty="0">
                <a:solidFill>
                  <a:schemeClr val="accent2">
                    <a:alpha val="99000"/>
                  </a:schemeClr>
                </a:solidFill>
              </a:rPr>
              <a:t>A block element that allows developers to draw 2d graphics using JavaScript</a:t>
            </a:r>
          </a:p>
          <a:p>
            <a:r>
              <a:rPr lang="en-US" dirty="0"/>
              <a:t>Methods for drawing include: </a:t>
            </a:r>
            <a:r>
              <a:rPr lang="en-US" dirty="0" smtClean="0"/>
              <a:t/>
            </a:r>
            <a:br>
              <a:rPr lang="en-US" dirty="0" smtClean="0"/>
            </a:br>
            <a:r>
              <a:rPr lang="en-US" b="1" dirty="0" smtClean="0"/>
              <a:t>paths</a:t>
            </a:r>
            <a:r>
              <a:rPr lang="en-US" b="1" dirty="0"/>
              <a:t>, boxes, circles, </a:t>
            </a:r>
            <a:r>
              <a:rPr lang="en-US" b="1" dirty="0" smtClean="0"/>
              <a:t>text </a:t>
            </a:r>
            <a:r>
              <a:rPr lang="en-US" b="1" dirty="0"/>
              <a:t>and rasterized images</a:t>
            </a:r>
          </a:p>
        </p:txBody>
      </p:sp>
      <p:sp>
        <p:nvSpPr>
          <p:cNvPr id="28" name="Rectangle 27"/>
          <p:cNvSpPr/>
          <p:nvPr/>
        </p:nvSpPr>
        <p:spPr bwMode="auto">
          <a:xfrm>
            <a:off x="517525" y="4128016"/>
            <a:ext cx="9441287" cy="16150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 width="400" height="200" </a:t>
            </a:r>
            <a:r>
              <a:rPr lang="en-US" sz="2000" dirty="0" err="1">
                <a:solidFill>
                  <a:schemeClr val="bg1">
                    <a:alpha val="99000"/>
                  </a:schemeClr>
                </a:solidFill>
                <a:latin typeface="Consolas" pitchFamily="49" charset="0"/>
                <a:cs typeface="Consolas" pitchFamily="49" charset="0"/>
              </a:rPr>
              <a:t>xmlns</a:t>
            </a:r>
            <a:r>
              <a:rPr lang="en-US" sz="2000" dirty="0">
                <a:solidFill>
                  <a:schemeClr val="bg1">
                    <a:alpha val="99000"/>
                  </a:schemeClr>
                </a:solidFill>
                <a:latin typeface="Consolas" pitchFamily="49" charset="0"/>
                <a:cs typeface="Consolas" pitchFamily="49" charset="0"/>
              </a:rPr>
              <a:t>="http://www.w3.org/2000/svg"&gt;</a:t>
            </a:r>
          </a:p>
          <a:p>
            <a:r>
              <a:rPr lang="en-US" sz="2000" dirty="0">
                <a:solidFill>
                  <a:schemeClr val="bg1">
                    <a:alpha val="99000"/>
                  </a:schemeClr>
                </a:solidFill>
                <a:latin typeface="Consolas" pitchFamily="49" charset="0"/>
                <a:cs typeface="Consolas" pitchFamily="49" charset="0"/>
              </a:rPr>
              <a:t>    &lt;</a:t>
            </a:r>
            <a:r>
              <a:rPr lang="en-US" sz="2000" dirty="0" err="1">
                <a:solidFill>
                  <a:schemeClr val="bg1">
                    <a:alpha val="99000"/>
                  </a:schemeClr>
                </a:solidFill>
                <a:latin typeface="Consolas" pitchFamily="49" charset="0"/>
                <a:cs typeface="Consolas" pitchFamily="49" charset="0"/>
              </a:rPr>
              <a:t>rect</a:t>
            </a:r>
            <a:r>
              <a:rPr lang="en-US" sz="2000" dirty="0">
                <a:solidFill>
                  <a:schemeClr val="bg1">
                    <a:alpha val="99000"/>
                  </a:schemeClr>
                </a:solidFill>
                <a:latin typeface="Consolas" pitchFamily="49" charset="0"/>
                <a:cs typeface="Consolas" pitchFamily="49" charset="0"/>
              </a:rPr>
              <a:t> fill="red" x="20" y="20" width="100" height="75" /&gt;</a:t>
            </a:r>
          </a:p>
          <a:p>
            <a:r>
              <a:rPr lang="en-US" sz="2000" dirty="0">
                <a:solidFill>
                  <a:schemeClr val="bg1">
                    <a:alpha val="99000"/>
                  </a:schemeClr>
                </a:solidFill>
                <a:latin typeface="Consolas" pitchFamily="49" charset="0"/>
                <a:cs typeface="Consolas" pitchFamily="49" charset="0"/>
              </a:rPr>
              <a:t>    &lt;</a:t>
            </a:r>
            <a:r>
              <a:rPr lang="en-US" sz="2000" dirty="0" err="1">
                <a:solidFill>
                  <a:schemeClr val="bg1">
                    <a:alpha val="99000"/>
                  </a:schemeClr>
                </a:solidFill>
                <a:latin typeface="Consolas" pitchFamily="49" charset="0"/>
                <a:cs typeface="Consolas" pitchFamily="49" charset="0"/>
              </a:rPr>
              <a:t>rect</a:t>
            </a:r>
            <a:r>
              <a:rPr lang="en-US" sz="2000" dirty="0">
                <a:solidFill>
                  <a:schemeClr val="bg1">
                    <a:alpha val="99000"/>
                  </a:schemeClr>
                </a:solidFill>
                <a:latin typeface="Consolas" pitchFamily="49" charset="0"/>
                <a:cs typeface="Consolas" pitchFamily="49" charset="0"/>
              </a:rPr>
              <a:t> fill="blue" x="50" y="50" width="100" height="75" /&gt;</a:t>
            </a: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&gt;</a:t>
            </a:r>
          </a:p>
        </p:txBody>
      </p:sp>
      <p:pic>
        <p:nvPicPr>
          <p:cNvPr id="6"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66810" y="4278313"/>
            <a:ext cx="16002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23312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&lt;video&gt;</a:t>
            </a:r>
            <a:endParaRPr lang="en-US" dirty="0"/>
          </a:p>
        </p:txBody>
      </p:sp>
      <p:sp>
        <p:nvSpPr>
          <p:cNvPr id="18" name="Text Placeholder 17"/>
          <p:cNvSpPr>
            <a:spLocks noGrp="1"/>
          </p:cNvSpPr>
          <p:nvPr>
            <p:ph type="body" sz="quarter" idx="10"/>
          </p:nvPr>
        </p:nvSpPr>
        <p:spPr>
          <a:xfrm>
            <a:off x="519112" y="1141413"/>
            <a:ext cx="11149013" cy="4339650"/>
          </a:xfrm>
        </p:spPr>
        <p:txBody>
          <a:bodyPr/>
          <a:lstStyle/>
          <a:p>
            <a:r>
              <a:rPr lang="en-US" dirty="0" smtClean="0">
                <a:solidFill>
                  <a:schemeClr val="accent2">
                    <a:alpha val="99000"/>
                  </a:schemeClr>
                </a:solidFill>
              </a:rPr>
              <a:t>Support for the HTML5 &lt;video&gt; element</a:t>
            </a:r>
          </a:p>
          <a:p>
            <a:r>
              <a:rPr lang="en-US" dirty="0" smtClean="0"/>
              <a:t>Industry-standard MPEG-4/H.264 video</a:t>
            </a:r>
          </a:p>
          <a:p>
            <a:r>
              <a:rPr lang="en-US" dirty="0" smtClean="0">
                <a:solidFill>
                  <a:schemeClr val="accent2">
                    <a:alpha val="99000"/>
                  </a:schemeClr>
                </a:solidFill>
              </a:rPr>
              <a:t>Video can be composited with </a:t>
            </a:r>
            <a:br>
              <a:rPr lang="en-US" dirty="0" smtClean="0">
                <a:solidFill>
                  <a:schemeClr val="accent2">
                    <a:alpha val="99000"/>
                  </a:schemeClr>
                </a:solidFill>
              </a:rPr>
            </a:br>
            <a:r>
              <a:rPr lang="en-US" dirty="0" smtClean="0">
                <a:solidFill>
                  <a:schemeClr val="accent2">
                    <a:alpha val="99000"/>
                  </a:schemeClr>
                </a:solidFill>
              </a:rPr>
              <a:t>anything else on the page</a:t>
            </a:r>
          </a:p>
          <a:p>
            <a:r>
              <a:rPr lang="en-US" dirty="0" smtClean="0"/>
              <a:t>HTML content, images, SVG graphics</a:t>
            </a:r>
          </a:p>
          <a:p>
            <a:r>
              <a:rPr lang="en-US" dirty="0" smtClean="0">
                <a:solidFill>
                  <a:schemeClr val="accent2">
                    <a:alpha val="99000"/>
                  </a:schemeClr>
                </a:solidFill>
              </a:rPr>
              <a:t>Hardware accelerated, </a:t>
            </a:r>
            <a:br>
              <a:rPr lang="en-US" dirty="0" smtClean="0">
                <a:solidFill>
                  <a:schemeClr val="accent2">
                    <a:alpha val="99000"/>
                  </a:schemeClr>
                </a:solidFill>
              </a:rPr>
            </a:br>
            <a:r>
              <a:rPr lang="en-US" dirty="0" smtClean="0">
                <a:solidFill>
                  <a:schemeClr val="accent2">
                    <a:alpha val="99000"/>
                  </a:schemeClr>
                </a:solidFill>
              </a:rPr>
              <a:t>GPU-based decoding</a:t>
            </a:r>
            <a:endParaRPr lang="en-US" dirty="0">
              <a:solidFill>
                <a:schemeClr val="accent2">
                  <a:alpha val="99000"/>
                </a:schemeClr>
              </a:solidFill>
            </a:endParaRPr>
          </a:p>
        </p:txBody>
      </p:sp>
      <p:grpSp>
        <p:nvGrpSpPr>
          <p:cNvPr id="4" name="Group 3"/>
          <p:cNvGrpSpPr/>
          <p:nvPr/>
        </p:nvGrpSpPr>
        <p:grpSpPr>
          <a:xfrm>
            <a:off x="9119728" y="-521529"/>
            <a:ext cx="2548396" cy="7901058"/>
            <a:chOff x="9119728" y="0"/>
            <a:chExt cx="2548396" cy="7901058"/>
          </a:xfrm>
        </p:grpSpPr>
        <p:sp>
          <p:nvSpPr>
            <p:cNvPr id="8" name="Freeform 7"/>
            <p:cNvSpPr>
              <a:spLocks noEditPoints="1"/>
            </p:cNvSpPr>
            <p:nvPr/>
          </p:nvSpPr>
          <p:spPr bwMode="black">
            <a:xfrm>
              <a:off x="9119728" y="5163037"/>
              <a:ext cx="2548395" cy="2738021"/>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6" name="Freeform 7"/>
            <p:cNvSpPr>
              <a:spLocks noEditPoints="1"/>
            </p:cNvSpPr>
            <p:nvPr/>
          </p:nvSpPr>
          <p:spPr bwMode="black">
            <a:xfrm>
              <a:off x="9119729" y="2581519"/>
              <a:ext cx="2548395" cy="2738021"/>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7" name="Freeform 7"/>
            <p:cNvSpPr>
              <a:spLocks noEditPoints="1"/>
            </p:cNvSpPr>
            <p:nvPr/>
          </p:nvSpPr>
          <p:spPr bwMode="black">
            <a:xfrm>
              <a:off x="9119729" y="0"/>
              <a:ext cx="2548395" cy="2738021"/>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spTree>
    <p:extLst>
      <p:ext uri="{BB962C8B-B14F-4D97-AF65-F5344CB8AC3E}">
        <p14:creationId xmlns:p14="http://schemas.microsoft.com/office/powerpoint/2010/main" val="166663312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&lt;video&gt; Attributes</a:t>
            </a:r>
            <a:endParaRPr lang="en-US" dirty="0"/>
          </a:p>
        </p:txBody>
      </p:sp>
      <p:sp>
        <p:nvSpPr>
          <p:cNvPr id="18" name="Text Placeholder 17"/>
          <p:cNvSpPr>
            <a:spLocks noGrp="1"/>
          </p:cNvSpPr>
          <p:nvPr>
            <p:ph type="body" sz="quarter" idx="10"/>
          </p:nvPr>
        </p:nvSpPr>
        <p:spPr>
          <a:xfrm>
            <a:off x="519112" y="1140832"/>
            <a:ext cx="11149013" cy="3568669"/>
          </a:xfrm>
        </p:spPr>
        <p:txBody>
          <a:bodyPr/>
          <a:lstStyle/>
          <a:p>
            <a:r>
              <a:rPr lang="en-US" sz="3600" b="1" dirty="0" err="1" smtClean="0">
                <a:solidFill>
                  <a:schemeClr val="accent2"/>
                </a:solidFill>
                <a:latin typeface="+mn-lt"/>
              </a:rPr>
              <a:t>src</a:t>
            </a:r>
            <a:r>
              <a:rPr lang="en-US" sz="3600" dirty="0" smtClean="0"/>
              <a:t> </a:t>
            </a:r>
            <a:r>
              <a:rPr lang="en-US" sz="3600" dirty="0"/>
              <a:t>– specifies the location to pull the source file</a:t>
            </a:r>
          </a:p>
          <a:p>
            <a:r>
              <a:rPr lang="en-US" sz="3600" b="1" dirty="0" err="1">
                <a:solidFill>
                  <a:schemeClr val="accent2"/>
                </a:solidFill>
                <a:latin typeface="+mn-lt"/>
              </a:rPr>
              <a:t>autoplay</a:t>
            </a:r>
            <a:r>
              <a:rPr lang="en-US" sz="3600" b="1" dirty="0">
                <a:solidFill>
                  <a:schemeClr val="accent1"/>
                </a:solidFill>
                <a:latin typeface="+mn-lt"/>
              </a:rPr>
              <a:t> </a:t>
            </a:r>
            <a:r>
              <a:rPr lang="en-US" sz="3600" dirty="0"/>
              <a:t>– if present starts playing as soon as it’s ready</a:t>
            </a:r>
          </a:p>
          <a:p>
            <a:r>
              <a:rPr lang="en-US" sz="3600" b="1" dirty="0">
                <a:solidFill>
                  <a:schemeClr val="accent2"/>
                </a:solidFill>
                <a:latin typeface="+mn-lt"/>
              </a:rPr>
              <a:t>controls</a:t>
            </a:r>
            <a:r>
              <a:rPr lang="en-US" sz="3600" dirty="0"/>
              <a:t> – if present displays controls</a:t>
            </a:r>
          </a:p>
          <a:p>
            <a:r>
              <a:rPr lang="en-US" sz="3600" b="1" dirty="0">
                <a:solidFill>
                  <a:schemeClr val="accent2"/>
                </a:solidFill>
                <a:latin typeface="+mn-lt"/>
              </a:rPr>
              <a:t>preload</a:t>
            </a:r>
            <a:r>
              <a:rPr lang="en-US" sz="3600" dirty="0"/>
              <a:t> – if present loads source at page load</a:t>
            </a:r>
          </a:p>
          <a:p>
            <a:r>
              <a:rPr lang="en-US" sz="3600" b="1" dirty="0">
                <a:solidFill>
                  <a:schemeClr val="accent2"/>
                </a:solidFill>
                <a:latin typeface="+mn-lt"/>
              </a:rPr>
              <a:t>loop</a:t>
            </a:r>
            <a:r>
              <a:rPr lang="en-US" sz="3600" dirty="0"/>
              <a:t> – if present loops back to the beginning of the video</a:t>
            </a:r>
          </a:p>
          <a:p>
            <a:r>
              <a:rPr lang="en-US" sz="3600" b="1" dirty="0">
                <a:solidFill>
                  <a:schemeClr val="accent2"/>
                </a:solidFill>
                <a:latin typeface="+mn-lt"/>
              </a:rPr>
              <a:t>height </a:t>
            </a:r>
            <a:r>
              <a:rPr lang="en-US" sz="3600" b="1" dirty="0" smtClean="0">
                <a:solidFill>
                  <a:schemeClr val="accent2"/>
                </a:solidFill>
                <a:latin typeface="+mn-lt"/>
              </a:rPr>
              <a:t>&amp; </a:t>
            </a:r>
            <a:r>
              <a:rPr lang="en-US" sz="3600" b="1" dirty="0">
                <a:solidFill>
                  <a:schemeClr val="accent2"/>
                </a:solidFill>
                <a:latin typeface="+mn-lt"/>
              </a:rPr>
              <a:t>width </a:t>
            </a:r>
            <a:r>
              <a:rPr lang="en-US" sz="3600" dirty="0"/>
              <a:t>– specifies the height &amp; width of the player</a:t>
            </a:r>
          </a:p>
        </p:txBody>
      </p:sp>
      <p:sp>
        <p:nvSpPr>
          <p:cNvPr id="4" name="Rectangle 3"/>
          <p:cNvSpPr/>
          <p:nvPr/>
        </p:nvSpPr>
        <p:spPr bwMode="auto">
          <a:xfrm>
            <a:off x="2967692" y="5204968"/>
            <a:ext cx="8708371" cy="1399032"/>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1800" dirty="0">
                <a:solidFill>
                  <a:schemeClr val="bg1">
                    <a:alpha val="99000"/>
                  </a:schemeClr>
                </a:solidFill>
                <a:latin typeface="Consolas" pitchFamily="49" charset="0"/>
                <a:cs typeface="Consolas" pitchFamily="49" charset="0"/>
              </a:rPr>
              <a:t>&lt;video </a:t>
            </a:r>
            <a:r>
              <a:rPr lang="en-US" sz="1800" dirty="0" err="1">
                <a:solidFill>
                  <a:schemeClr val="bg1">
                    <a:alpha val="99000"/>
                  </a:schemeClr>
                </a:solidFill>
                <a:latin typeface="Consolas" pitchFamily="49" charset="0"/>
                <a:cs typeface="Consolas" pitchFamily="49" charset="0"/>
              </a:rPr>
              <a:t>src</a:t>
            </a:r>
            <a:r>
              <a:rPr lang="en-US" sz="1800" dirty="0">
                <a:solidFill>
                  <a:schemeClr val="bg1">
                    <a:alpha val="99000"/>
                  </a:schemeClr>
                </a:solidFill>
                <a:latin typeface="Consolas" pitchFamily="49" charset="0"/>
                <a:cs typeface="Consolas" pitchFamily="49" charset="0"/>
              </a:rPr>
              <a:t>="video.mp4" id="</a:t>
            </a:r>
            <a:r>
              <a:rPr lang="en-US" sz="1800" dirty="0" err="1">
                <a:solidFill>
                  <a:schemeClr val="bg1">
                    <a:alpha val="99000"/>
                  </a:schemeClr>
                </a:solidFill>
                <a:latin typeface="Consolas" pitchFamily="49" charset="0"/>
                <a:cs typeface="Consolas" pitchFamily="49" charset="0"/>
              </a:rPr>
              <a:t>videoTag</a:t>
            </a:r>
            <a:r>
              <a:rPr lang="en-US" sz="1800" dirty="0">
                <a:solidFill>
                  <a:schemeClr val="bg1">
                    <a:alpha val="99000"/>
                  </a:schemeClr>
                </a:solidFill>
                <a:latin typeface="Consolas" pitchFamily="49" charset="0"/>
                <a:cs typeface="Consolas" pitchFamily="49" charset="0"/>
              </a:rPr>
              <a:t>" width="640px" height="360px"&gt;</a:t>
            </a:r>
          </a:p>
          <a:p>
            <a:r>
              <a:rPr lang="en-US" sz="1800" dirty="0">
                <a:solidFill>
                  <a:schemeClr val="bg1">
                    <a:alpha val="99000"/>
                  </a:schemeClr>
                </a:solidFill>
                <a:latin typeface="Consolas" pitchFamily="49" charset="0"/>
                <a:cs typeface="Consolas" pitchFamily="49" charset="0"/>
              </a:rPr>
              <a:t>  &lt;!-- Only shown when browser doesn’t support video --&gt;</a:t>
            </a:r>
          </a:p>
          <a:p>
            <a:r>
              <a:rPr lang="en-US" sz="1800" dirty="0">
                <a:solidFill>
                  <a:schemeClr val="bg1">
                    <a:alpha val="99000"/>
                  </a:schemeClr>
                </a:solidFill>
                <a:latin typeface="Consolas" pitchFamily="49" charset="0"/>
                <a:cs typeface="Consolas" pitchFamily="49" charset="0"/>
              </a:rPr>
              <a:t>  &lt;!-- You Could Embed Flash or Silverlight Video Here --&gt;</a:t>
            </a:r>
          </a:p>
          <a:p>
            <a:r>
              <a:rPr lang="en-US" sz="1800" dirty="0">
                <a:solidFill>
                  <a:schemeClr val="bg1">
                    <a:alpha val="99000"/>
                  </a:schemeClr>
                </a:solidFill>
                <a:latin typeface="Consolas" pitchFamily="49" charset="0"/>
                <a:cs typeface="Consolas" pitchFamily="49" charset="0"/>
              </a:rPr>
              <a:t>&lt;/video&gt;</a:t>
            </a:r>
          </a:p>
        </p:txBody>
      </p:sp>
    </p:spTree>
    <p:extLst>
      <p:ext uri="{BB962C8B-B14F-4D97-AF65-F5344CB8AC3E}">
        <p14:creationId xmlns:p14="http://schemas.microsoft.com/office/powerpoint/2010/main" val="51512857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&lt;audio&gt;</a:t>
            </a:r>
            <a:endParaRPr lang="en-US" dirty="0"/>
          </a:p>
        </p:txBody>
      </p:sp>
      <p:sp>
        <p:nvSpPr>
          <p:cNvPr id="18" name="Text Placeholder 17"/>
          <p:cNvSpPr>
            <a:spLocks noGrp="1"/>
          </p:cNvSpPr>
          <p:nvPr>
            <p:ph type="body" sz="quarter" idx="10"/>
          </p:nvPr>
        </p:nvSpPr>
        <p:spPr>
          <a:xfrm>
            <a:off x="519112" y="1141413"/>
            <a:ext cx="11149013" cy="1223412"/>
          </a:xfrm>
        </p:spPr>
        <p:txBody>
          <a:bodyPr numCol="2"/>
          <a:lstStyle/>
          <a:p>
            <a:r>
              <a:rPr lang="en-US" dirty="0"/>
              <a:t>Industry-standard MP3 </a:t>
            </a:r>
            <a:r>
              <a:rPr lang="en-US" dirty="0" smtClean="0"/>
              <a:t/>
            </a:r>
            <a:br>
              <a:rPr lang="en-US" dirty="0" smtClean="0"/>
            </a:br>
            <a:r>
              <a:rPr lang="en-US" dirty="0" smtClean="0"/>
              <a:t>and </a:t>
            </a:r>
            <a:r>
              <a:rPr lang="en-US" dirty="0"/>
              <a:t>AAC audio</a:t>
            </a:r>
          </a:p>
          <a:p>
            <a:r>
              <a:rPr lang="en-US" dirty="0"/>
              <a:t>Fully scriptable via </a:t>
            </a:r>
            <a:r>
              <a:rPr lang="en-US" dirty="0" smtClean="0"/>
              <a:t/>
            </a:r>
            <a:br>
              <a:rPr lang="en-US" dirty="0" smtClean="0"/>
            </a:br>
            <a:r>
              <a:rPr lang="en-US" dirty="0" smtClean="0"/>
              <a:t>the DOM</a:t>
            </a:r>
          </a:p>
        </p:txBody>
      </p:sp>
      <p:sp>
        <p:nvSpPr>
          <p:cNvPr id="5" name="Rectangle 4"/>
          <p:cNvSpPr/>
          <p:nvPr/>
        </p:nvSpPr>
        <p:spPr bwMode="auto">
          <a:xfrm>
            <a:off x="2963037" y="5203186"/>
            <a:ext cx="8705088" cy="140128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1800" dirty="0">
                <a:solidFill>
                  <a:schemeClr val="bg1">
                    <a:alpha val="99000"/>
                  </a:schemeClr>
                </a:solidFill>
                <a:latin typeface="Consolas" pitchFamily="49" charset="0"/>
                <a:cs typeface="Consolas" pitchFamily="49" charset="0"/>
              </a:rPr>
              <a:t>&lt;audio </a:t>
            </a:r>
            <a:r>
              <a:rPr lang="en-US" sz="1800" dirty="0" err="1">
                <a:solidFill>
                  <a:schemeClr val="bg1">
                    <a:alpha val="99000"/>
                  </a:schemeClr>
                </a:solidFill>
                <a:latin typeface="Consolas" pitchFamily="49" charset="0"/>
                <a:cs typeface="Consolas" pitchFamily="49" charset="0"/>
              </a:rPr>
              <a:t>src</a:t>
            </a:r>
            <a:r>
              <a:rPr lang="en-US" sz="1800" dirty="0">
                <a:solidFill>
                  <a:schemeClr val="bg1">
                    <a:alpha val="99000"/>
                  </a:schemeClr>
                </a:solidFill>
                <a:latin typeface="Consolas" pitchFamily="49" charset="0"/>
                <a:cs typeface="Consolas" pitchFamily="49" charset="0"/>
              </a:rPr>
              <a:t>="audio.mp3" id="</a:t>
            </a:r>
            <a:r>
              <a:rPr lang="en-US" sz="1800" dirty="0" err="1">
                <a:solidFill>
                  <a:schemeClr val="bg1">
                    <a:alpha val="99000"/>
                  </a:schemeClr>
                </a:solidFill>
                <a:latin typeface="Consolas" pitchFamily="49" charset="0"/>
                <a:cs typeface="Consolas" pitchFamily="49" charset="0"/>
              </a:rPr>
              <a:t>audioTag</a:t>
            </a:r>
            <a:r>
              <a:rPr lang="en-US" sz="1800" dirty="0">
                <a:solidFill>
                  <a:schemeClr val="bg1">
                    <a:alpha val="99000"/>
                  </a:schemeClr>
                </a:solidFill>
                <a:latin typeface="Consolas" pitchFamily="49" charset="0"/>
                <a:cs typeface="Consolas" pitchFamily="49" charset="0"/>
              </a:rPr>
              <a:t>" </a:t>
            </a:r>
            <a:r>
              <a:rPr lang="en-US" sz="1800" dirty="0" err="1">
                <a:solidFill>
                  <a:schemeClr val="bg1">
                    <a:alpha val="99000"/>
                  </a:schemeClr>
                </a:solidFill>
                <a:latin typeface="Consolas" pitchFamily="49" charset="0"/>
                <a:cs typeface="Consolas" pitchFamily="49" charset="0"/>
              </a:rPr>
              <a:t>autoplay</a:t>
            </a:r>
            <a:r>
              <a:rPr lang="en-US" sz="1800" dirty="0">
                <a:solidFill>
                  <a:schemeClr val="bg1">
                    <a:alpha val="99000"/>
                  </a:schemeClr>
                </a:solidFill>
                <a:latin typeface="Consolas" pitchFamily="49" charset="0"/>
                <a:cs typeface="Consolas" pitchFamily="49" charset="0"/>
              </a:rPr>
              <a:t> controls&gt;</a:t>
            </a:r>
          </a:p>
          <a:p>
            <a:r>
              <a:rPr lang="en-US" sz="1800" dirty="0">
                <a:solidFill>
                  <a:schemeClr val="bg1">
                    <a:alpha val="99000"/>
                  </a:schemeClr>
                </a:solidFill>
                <a:latin typeface="Consolas" pitchFamily="49" charset="0"/>
                <a:cs typeface="Consolas" pitchFamily="49" charset="0"/>
              </a:rPr>
              <a:t>  &lt;!-- Only shown when browser doesn’t support audio --&gt;</a:t>
            </a:r>
          </a:p>
          <a:p>
            <a:r>
              <a:rPr lang="en-US" sz="1800" dirty="0">
                <a:solidFill>
                  <a:schemeClr val="bg1">
                    <a:alpha val="99000"/>
                  </a:schemeClr>
                </a:solidFill>
                <a:latin typeface="Consolas" pitchFamily="49" charset="0"/>
                <a:cs typeface="Consolas" pitchFamily="49" charset="0"/>
              </a:rPr>
              <a:t>  &lt;!-- You could embed Flash or Silverlight audio here --&gt;</a:t>
            </a:r>
          </a:p>
          <a:p>
            <a:r>
              <a:rPr lang="en-US" sz="1800" dirty="0">
                <a:solidFill>
                  <a:schemeClr val="bg1">
                    <a:alpha val="99000"/>
                  </a:schemeClr>
                </a:solidFill>
                <a:latin typeface="Consolas" pitchFamily="49" charset="0"/>
                <a:cs typeface="Consolas" pitchFamily="49" charset="0"/>
              </a:rPr>
              <a:t>&lt;/audio&gt;</a:t>
            </a:r>
          </a:p>
        </p:txBody>
      </p:sp>
      <p:sp>
        <p:nvSpPr>
          <p:cNvPr id="2" name="Rectangle 1"/>
          <p:cNvSpPr/>
          <p:nvPr/>
        </p:nvSpPr>
        <p:spPr>
          <a:xfrm>
            <a:off x="519112" y="2434917"/>
            <a:ext cx="6092825" cy="553998"/>
          </a:xfrm>
          <a:prstGeom prst="rect">
            <a:avLst/>
          </a:prstGeom>
        </p:spPr>
        <p:txBody>
          <a:bodyPr vert="horz" wrap="square" lIns="0" tIns="0" rIns="0" bIns="0" rtlCol="0">
            <a:spAutoFit/>
          </a:bodyPr>
          <a:lstStyle/>
          <a:p>
            <a:pPr marL="3175" defTabSz="914363">
              <a:lnSpc>
                <a:spcPct val="90000"/>
              </a:lnSpc>
              <a:spcAft>
                <a:spcPts val="900"/>
              </a:spcAft>
              <a:buSzPct val="80000"/>
              <a:buFont typeface="Arial" pitchFamily="34" charset="0"/>
              <a:buNone/>
            </a:pPr>
            <a:r>
              <a:rPr lang="en-US" sz="4000" spc="-100" dirty="0" smtClean="0">
                <a:solidFill>
                  <a:schemeClr val="accent2">
                    <a:alpha val="99000"/>
                  </a:schemeClr>
                </a:solidFill>
                <a:latin typeface="Segoe UI Light" pitchFamily="34" charset="0"/>
              </a:rPr>
              <a:t>Attributes</a:t>
            </a:r>
            <a:endParaRPr lang="en-US" sz="4000" spc="-100" dirty="0">
              <a:solidFill>
                <a:schemeClr val="accent2">
                  <a:alpha val="99000"/>
                </a:schemeClr>
              </a:solidFill>
              <a:latin typeface="Segoe UI Light" pitchFamily="34" charset="0"/>
            </a:endParaRPr>
          </a:p>
        </p:txBody>
      </p:sp>
      <p:sp>
        <p:nvSpPr>
          <p:cNvPr id="3" name="Rectangle 2"/>
          <p:cNvSpPr/>
          <p:nvPr/>
        </p:nvSpPr>
        <p:spPr>
          <a:xfrm>
            <a:off x="517525" y="2995838"/>
            <a:ext cx="11158538" cy="2095958"/>
          </a:xfrm>
          <a:prstGeom prst="rect">
            <a:avLst/>
          </a:prstGeom>
        </p:spPr>
        <p:txBody>
          <a:bodyPr wrap="square" numCol="2">
            <a:spAutoFit/>
          </a:bodyPr>
          <a:lstStyle/>
          <a:p>
            <a:pPr marL="3175" defTabSz="914363">
              <a:lnSpc>
                <a:spcPct val="90000"/>
              </a:lnSpc>
              <a:spcAft>
                <a:spcPts val="900"/>
              </a:spcAft>
              <a:buSzPct val="80000"/>
              <a:buFont typeface="Arial" pitchFamily="34" charset="0"/>
              <a:buNone/>
            </a:pPr>
            <a:r>
              <a:rPr lang="en-US" sz="3200" b="1" spc="-100" dirty="0" err="1">
                <a:solidFill>
                  <a:schemeClr val="accent2"/>
                </a:solidFill>
              </a:rPr>
              <a:t>src</a:t>
            </a:r>
            <a:r>
              <a:rPr lang="en-US" sz="3200" spc="-100" dirty="0">
                <a:gradFill>
                  <a:gsLst>
                    <a:gs pos="0">
                      <a:srgbClr val="595959"/>
                    </a:gs>
                    <a:gs pos="86000">
                      <a:srgbClr val="595959"/>
                    </a:gs>
                  </a:gsLst>
                  <a:lin ang="5400000" scaled="0"/>
                </a:gradFill>
                <a:latin typeface="Segoe UI Light" pitchFamily="34" charset="0"/>
              </a:rPr>
              <a:t> – specifies the location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to </a:t>
            </a:r>
            <a:r>
              <a:rPr lang="en-US" sz="3200" spc="-100" dirty="0">
                <a:gradFill>
                  <a:gsLst>
                    <a:gs pos="0">
                      <a:srgbClr val="595959"/>
                    </a:gs>
                    <a:gs pos="86000">
                      <a:srgbClr val="595959"/>
                    </a:gs>
                  </a:gsLst>
                  <a:lin ang="5400000" scaled="0"/>
                </a:gradFill>
                <a:latin typeface="Segoe UI Light" pitchFamily="34" charset="0"/>
              </a:rPr>
              <a:t>pull the source file</a:t>
            </a:r>
          </a:p>
          <a:p>
            <a:pPr marL="3175" defTabSz="914363">
              <a:lnSpc>
                <a:spcPct val="90000"/>
              </a:lnSpc>
              <a:spcAft>
                <a:spcPts val="900"/>
              </a:spcAft>
              <a:buSzPct val="80000"/>
              <a:buFont typeface="Arial" pitchFamily="34" charset="0"/>
              <a:buNone/>
            </a:pPr>
            <a:r>
              <a:rPr lang="en-US" sz="3200" b="1" spc="-100" dirty="0" err="1">
                <a:solidFill>
                  <a:schemeClr val="accent2"/>
                </a:solidFill>
              </a:rPr>
              <a:t>autoplay</a:t>
            </a:r>
            <a:r>
              <a:rPr lang="en-US" sz="3200" spc="-100" dirty="0">
                <a:gradFill>
                  <a:gsLst>
                    <a:gs pos="0">
                      <a:srgbClr val="595959"/>
                    </a:gs>
                    <a:gs pos="86000">
                      <a:srgbClr val="595959"/>
                    </a:gs>
                  </a:gsLst>
                  <a:lin ang="5400000" scaled="0"/>
                </a:gradFill>
                <a:latin typeface="Segoe UI Light" pitchFamily="34" charset="0"/>
              </a:rPr>
              <a:t> – if present starts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playing </a:t>
            </a:r>
            <a:r>
              <a:rPr lang="en-US" sz="3200" spc="-100" dirty="0">
                <a:gradFill>
                  <a:gsLst>
                    <a:gs pos="0">
                      <a:srgbClr val="595959"/>
                    </a:gs>
                    <a:gs pos="86000">
                      <a:srgbClr val="595959"/>
                    </a:gs>
                  </a:gsLst>
                  <a:lin ang="5400000" scaled="0"/>
                </a:gradFill>
                <a:latin typeface="Segoe UI Light" pitchFamily="34" charset="0"/>
              </a:rPr>
              <a:t>as soon as it’s ready</a:t>
            </a:r>
          </a:p>
          <a:p>
            <a:pPr marL="3175" defTabSz="914363">
              <a:lnSpc>
                <a:spcPct val="90000"/>
              </a:lnSpc>
              <a:spcAft>
                <a:spcPts val="900"/>
              </a:spcAft>
              <a:buSzPct val="80000"/>
              <a:buFont typeface="Arial" pitchFamily="34" charset="0"/>
              <a:buNone/>
            </a:pPr>
            <a:r>
              <a:rPr lang="en-US" sz="3200" b="1" spc="-100" dirty="0">
                <a:solidFill>
                  <a:schemeClr val="accent2"/>
                </a:solidFill>
              </a:rPr>
              <a:t>controls</a:t>
            </a:r>
            <a:r>
              <a:rPr lang="en-US" sz="3200" spc="-100" dirty="0">
                <a:gradFill>
                  <a:gsLst>
                    <a:gs pos="0">
                      <a:srgbClr val="595959"/>
                    </a:gs>
                    <a:gs pos="86000">
                      <a:srgbClr val="595959"/>
                    </a:gs>
                  </a:gsLst>
                  <a:lin ang="5400000" scaled="0"/>
                </a:gradFill>
                <a:latin typeface="Segoe UI Light" pitchFamily="34" charset="0"/>
              </a:rPr>
              <a:t> – if present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displays </a:t>
            </a:r>
            <a:r>
              <a:rPr lang="en-US" sz="3200" spc="-100" dirty="0">
                <a:gradFill>
                  <a:gsLst>
                    <a:gs pos="0">
                      <a:srgbClr val="595959"/>
                    </a:gs>
                    <a:gs pos="86000">
                      <a:srgbClr val="595959"/>
                    </a:gs>
                  </a:gsLst>
                  <a:lin ang="5400000" scaled="0"/>
                </a:gradFill>
                <a:latin typeface="Segoe UI Light" pitchFamily="34" charset="0"/>
              </a:rPr>
              <a:t>controls</a:t>
            </a:r>
          </a:p>
          <a:p>
            <a:pPr marL="3175" defTabSz="914363">
              <a:lnSpc>
                <a:spcPct val="90000"/>
              </a:lnSpc>
              <a:spcAft>
                <a:spcPts val="900"/>
              </a:spcAft>
              <a:buSzPct val="80000"/>
              <a:buFont typeface="Arial" pitchFamily="34" charset="0"/>
              <a:buNone/>
            </a:pPr>
            <a:r>
              <a:rPr lang="en-US" sz="3200" b="1" spc="-100" dirty="0">
                <a:solidFill>
                  <a:schemeClr val="accent2"/>
                </a:solidFill>
              </a:rPr>
              <a:t>preload</a:t>
            </a:r>
            <a:r>
              <a:rPr lang="en-US" sz="3200" spc="-100" dirty="0">
                <a:gradFill>
                  <a:gsLst>
                    <a:gs pos="0">
                      <a:srgbClr val="595959"/>
                    </a:gs>
                    <a:gs pos="86000">
                      <a:srgbClr val="595959"/>
                    </a:gs>
                  </a:gsLst>
                  <a:lin ang="5400000" scaled="0"/>
                </a:gradFill>
                <a:latin typeface="Segoe UI Light" pitchFamily="34" charset="0"/>
              </a:rPr>
              <a:t> – if present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loads source </a:t>
            </a:r>
            <a:r>
              <a:rPr lang="en-US" sz="3200" spc="-100" dirty="0">
                <a:gradFill>
                  <a:gsLst>
                    <a:gs pos="0">
                      <a:srgbClr val="595959"/>
                    </a:gs>
                    <a:gs pos="86000">
                      <a:srgbClr val="595959"/>
                    </a:gs>
                  </a:gsLst>
                  <a:lin ang="5400000" scaled="0"/>
                </a:gradFill>
                <a:latin typeface="Segoe UI Light" pitchFamily="34" charset="0"/>
              </a:rPr>
              <a:t>at page load</a:t>
            </a:r>
          </a:p>
        </p:txBody>
      </p:sp>
    </p:spTree>
    <p:extLst>
      <p:ext uri="{BB962C8B-B14F-4D97-AF65-F5344CB8AC3E}">
        <p14:creationId xmlns:p14="http://schemas.microsoft.com/office/powerpoint/2010/main" val="118719995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828007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765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HTML5</a:t>
            </a:r>
            <a:endParaRPr lang="en-US" dirty="0"/>
          </a:p>
        </p:txBody>
      </p:sp>
      <p:sp>
        <p:nvSpPr>
          <p:cNvPr id="7" name="Subtitle 6"/>
          <p:cNvSpPr>
            <a:spLocks noGrp="1"/>
          </p:cNvSpPr>
          <p:nvPr>
            <p:ph type="subTitle" idx="1"/>
          </p:nvPr>
        </p:nvSpPr>
        <p:spPr/>
        <p:txBody>
          <a:bodyPr/>
          <a:lstStyle/>
          <a:p>
            <a:r>
              <a:rPr lang="en-US" dirty="0" smtClean="0"/>
              <a:t>New markup features</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364979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50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dirty="0" smtClean="0"/>
              <a:t>Creating Rich </a:t>
            </a:r>
            <a:br>
              <a:rPr lang="en-US" dirty="0" smtClean="0"/>
            </a:br>
            <a:r>
              <a:rPr lang="en-US" dirty="0" smtClean="0"/>
              <a:t>HTML 5 Experiences</a:t>
            </a:r>
            <a:endParaRPr lang="en-US" dirty="0"/>
          </a:p>
        </p:txBody>
      </p:sp>
      <p:sp>
        <p:nvSpPr>
          <p:cNvPr id="7" name="Text Placeholder 6"/>
          <p:cNvSpPr>
            <a:spLocks noGrp="1"/>
          </p:cNvSpPr>
          <p:nvPr>
            <p:ph type="body" sz="quarter" idx="11"/>
          </p:nvPr>
        </p:nvSpPr>
        <p:spPr/>
        <p:txBody>
          <a:bodyPr/>
          <a:lstStyle/>
          <a:p>
            <a:r>
              <a:rPr lang="en-US" smtClean="0"/>
              <a:t>Name</a:t>
            </a:r>
          </a:p>
          <a:p>
            <a:r>
              <a:rPr lang="en-US" smtClean="0"/>
              <a:t>Title</a:t>
            </a:r>
          </a:p>
          <a:p>
            <a:r>
              <a:rPr lang="en-US" smtClean="0"/>
              <a:t>Microsoft Corporation</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SVG</a:t>
            </a:r>
            <a:endParaRPr lang="en-US" dirty="0"/>
          </a:p>
        </p:txBody>
      </p:sp>
      <p:sp>
        <p:nvSpPr>
          <p:cNvPr id="5" name="Rectangle 4"/>
          <p:cNvSpPr/>
          <p:nvPr/>
        </p:nvSpPr>
        <p:spPr>
          <a:xfrm>
            <a:off x="5311511" y="228600"/>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Basic </a:t>
            </a:r>
            <a:br>
              <a:rPr lang="en-US" sz="2000" kern="1200" dirty="0" smtClean="0">
                <a:solidFill>
                  <a:schemeClr val="lt1">
                    <a:alpha val="99000"/>
                  </a:schemeClr>
                </a:solidFill>
              </a:rPr>
            </a:br>
            <a:r>
              <a:rPr lang="en-US" sz="2000" kern="1200" dirty="0" smtClean="0">
                <a:solidFill>
                  <a:schemeClr val="lt1">
                    <a:alpha val="99000"/>
                  </a:schemeClr>
                </a:solidFill>
              </a:rPr>
              <a:t>Shapes</a:t>
            </a:r>
            <a:endParaRPr lang="en-US" sz="2000" kern="1200" dirty="0">
              <a:solidFill>
                <a:schemeClr val="lt1">
                  <a:alpha val="99000"/>
                </a:schemeClr>
              </a:solidFill>
            </a:endParaRPr>
          </a:p>
        </p:txBody>
      </p:sp>
      <p:sp>
        <p:nvSpPr>
          <p:cNvPr id="7" name="Rectangle 6"/>
          <p:cNvSpPr/>
          <p:nvPr/>
        </p:nvSpPr>
        <p:spPr>
          <a:xfrm>
            <a:off x="7154796" y="859499"/>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Paths</a:t>
            </a:r>
            <a:endParaRPr lang="en-US" sz="2000" kern="1200" dirty="0">
              <a:solidFill>
                <a:schemeClr val="lt1">
                  <a:alpha val="99000"/>
                </a:schemeClr>
              </a:solidFill>
            </a:endParaRPr>
          </a:p>
        </p:txBody>
      </p:sp>
      <p:sp>
        <p:nvSpPr>
          <p:cNvPr id="9" name="Rectangle 8"/>
          <p:cNvSpPr/>
          <p:nvPr/>
        </p:nvSpPr>
        <p:spPr>
          <a:xfrm>
            <a:off x="7886316" y="2678990"/>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Text</a:t>
            </a:r>
            <a:endParaRPr lang="en-US" sz="2000" kern="1200" dirty="0">
              <a:solidFill>
                <a:schemeClr val="lt1">
                  <a:alpha val="99000"/>
                </a:schemeClr>
              </a:solidFill>
            </a:endParaRPr>
          </a:p>
        </p:txBody>
      </p:sp>
      <p:sp>
        <p:nvSpPr>
          <p:cNvPr id="11" name="Rectangle 10"/>
          <p:cNvSpPr/>
          <p:nvPr/>
        </p:nvSpPr>
        <p:spPr>
          <a:xfrm>
            <a:off x="7154796" y="4495815"/>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Transforms</a:t>
            </a:r>
            <a:endParaRPr lang="en-US" sz="2000" kern="1200" dirty="0">
              <a:solidFill>
                <a:schemeClr val="lt1">
                  <a:alpha val="99000"/>
                </a:schemeClr>
              </a:solidFill>
            </a:endParaRPr>
          </a:p>
        </p:txBody>
      </p:sp>
      <p:sp>
        <p:nvSpPr>
          <p:cNvPr id="13" name="Rectangle 12"/>
          <p:cNvSpPr/>
          <p:nvPr/>
        </p:nvSpPr>
        <p:spPr>
          <a:xfrm>
            <a:off x="5311511" y="5150485"/>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Painting, </a:t>
            </a:r>
            <a:br>
              <a:rPr lang="en-US" sz="2000" kern="1200" dirty="0" smtClean="0">
                <a:solidFill>
                  <a:schemeClr val="lt1">
                    <a:alpha val="99000"/>
                  </a:schemeClr>
                </a:solidFill>
              </a:rPr>
            </a:br>
            <a:r>
              <a:rPr lang="en-US" sz="2000" kern="1200" dirty="0" smtClean="0">
                <a:solidFill>
                  <a:schemeClr val="lt1">
                    <a:alpha val="99000"/>
                  </a:schemeClr>
                </a:solidFill>
              </a:rPr>
              <a:t>Filling, </a:t>
            </a:r>
            <a:br>
              <a:rPr lang="en-US" sz="2000" kern="1200" dirty="0" smtClean="0">
                <a:solidFill>
                  <a:schemeClr val="lt1">
                    <a:alpha val="99000"/>
                  </a:schemeClr>
                </a:solidFill>
              </a:rPr>
            </a:br>
            <a:r>
              <a:rPr lang="en-US" sz="2000" kern="1200" dirty="0" smtClean="0">
                <a:solidFill>
                  <a:schemeClr val="lt1">
                    <a:alpha val="99000"/>
                  </a:schemeClr>
                </a:solidFill>
              </a:rPr>
              <a:t>Color</a:t>
            </a:r>
            <a:endParaRPr lang="en-US" sz="2000" kern="1200" dirty="0">
              <a:solidFill>
                <a:schemeClr val="lt1">
                  <a:alpha val="99000"/>
                </a:schemeClr>
              </a:solidFill>
            </a:endParaRPr>
          </a:p>
        </p:txBody>
      </p:sp>
      <p:sp>
        <p:nvSpPr>
          <p:cNvPr id="15" name="Rectangle 14"/>
          <p:cNvSpPr/>
          <p:nvPr/>
        </p:nvSpPr>
        <p:spPr>
          <a:xfrm>
            <a:off x="3455744" y="4495815"/>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Scripting</a:t>
            </a:r>
            <a:endParaRPr lang="en-US" sz="2000" kern="1200" dirty="0">
              <a:solidFill>
                <a:schemeClr val="lt1">
                  <a:alpha val="99000"/>
                </a:schemeClr>
              </a:solidFill>
            </a:endParaRPr>
          </a:p>
        </p:txBody>
      </p:sp>
      <p:sp>
        <p:nvSpPr>
          <p:cNvPr id="17" name="Rectangle 16"/>
          <p:cNvSpPr/>
          <p:nvPr/>
        </p:nvSpPr>
        <p:spPr>
          <a:xfrm>
            <a:off x="2724224" y="2678990"/>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Styling </a:t>
            </a:r>
            <a:endParaRPr lang="en-US" sz="2000" kern="1200" dirty="0">
              <a:solidFill>
                <a:schemeClr val="lt1">
                  <a:alpha val="99000"/>
                </a:schemeClr>
              </a:solidFill>
            </a:endParaRPr>
          </a:p>
        </p:txBody>
      </p:sp>
      <p:sp>
        <p:nvSpPr>
          <p:cNvPr id="19" name="Rectangle 18"/>
          <p:cNvSpPr/>
          <p:nvPr/>
        </p:nvSpPr>
        <p:spPr>
          <a:xfrm>
            <a:off x="3455744" y="859499"/>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Gradients, Patterns</a:t>
            </a:r>
            <a:endParaRPr lang="en-US" sz="2000" kern="1200" dirty="0">
              <a:solidFill>
                <a:schemeClr val="lt1">
                  <a:alpha val="99000"/>
                </a:schemeClr>
              </a:solidFill>
            </a:endParaRPr>
          </a:p>
        </p:txBody>
      </p:sp>
      <p:grpSp>
        <p:nvGrpSpPr>
          <p:cNvPr id="28" name="Group 27"/>
          <p:cNvGrpSpPr/>
          <p:nvPr/>
        </p:nvGrpSpPr>
        <p:grpSpPr>
          <a:xfrm>
            <a:off x="4399619" y="1767097"/>
            <a:ext cx="3286824" cy="3286825"/>
            <a:chOff x="4599492" y="1846845"/>
            <a:chExt cx="2887078" cy="2887079"/>
          </a:xfrm>
        </p:grpSpPr>
        <p:sp>
          <p:nvSpPr>
            <p:cNvPr id="26" name="Circular Arrow 25"/>
            <p:cNvSpPr/>
            <p:nvPr/>
          </p:nvSpPr>
          <p:spPr bwMode="auto">
            <a:xfrm>
              <a:off x="4599493" y="1846847"/>
              <a:ext cx="2887077" cy="2887077"/>
            </a:xfrm>
            <a:prstGeom prst="circular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7" name="Circular Arrow 26"/>
            <p:cNvSpPr/>
            <p:nvPr/>
          </p:nvSpPr>
          <p:spPr bwMode="auto">
            <a:xfrm rot="10800000">
              <a:off x="4599492" y="1846845"/>
              <a:ext cx="2887077" cy="2887077"/>
            </a:xfrm>
            <a:prstGeom prst="circular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9" name="Group 28"/>
          <p:cNvGrpSpPr/>
          <p:nvPr/>
        </p:nvGrpSpPr>
        <p:grpSpPr>
          <a:xfrm flipH="1">
            <a:off x="5221323" y="2588801"/>
            <a:ext cx="1643413" cy="1643414"/>
            <a:chOff x="4599492" y="1846845"/>
            <a:chExt cx="2887078" cy="2887079"/>
          </a:xfrm>
          <a:solidFill>
            <a:schemeClr val="accent4"/>
          </a:solidFill>
        </p:grpSpPr>
        <p:sp>
          <p:nvSpPr>
            <p:cNvPr id="30" name="Circular Arrow 29"/>
            <p:cNvSpPr/>
            <p:nvPr/>
          </p:nvSpPr>
          <p:spPr bwMode="auto">
            <a:xfrm>
              <a:off x="4599493" y="1846847"/>
              <a:ext cx="2887077" cy="2887077"/>
            </a:xfrm>
            <a:prstGeom prst="circular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 name="Circular Arrow 30"/>
            <p:cNvSpPr/>
            <p:nvPr/>
          </p:nvSpPr>
          <p:spPr bwMode="auto">
            <a:xfrm rot="10800000">
              <a:off x="4599492" y="1846845"/>
              <a:ext cx="2887077" cy="2887077"/>
            </a:xfrm>
            <a:prstGeom prst="circular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4917902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Creating SVG Shapes</a:t>
            </a:r>
            <a:endParaRPr lang="en-US" dirty="0"/>
          </a:p>
        </p:txBody>
      </p:sp>
      <p:sp>
        <p:nvSpPr>
          <p:cNvPr id="18" name="Text Placeholder 17"/>
          <p:cNvSpPr>
            <a:spLocks noGrp="1"/>
          </p:cNvSpPr>
          <p:nvPr>
            <p:ph type="body" sz="quarter" idx="10"/>
          </p:nvPr>
        </p:nvSpPr>
        <p:spPr>
          <a:xfrm>
            <a:off x="519112" y="1141413"/>
            <a:ext cx="11149013" cy="780214"/>
          </a:xfrm>
        </p:spPr>
        <p:txBody>
          <a:bodyPr/>
          <a:lstStyle/>
          <a:p>
            <a:r>
              <a:rPr lang="en-US" sz="2400" dirty="0" smtClean="0">
                <a:solidFill>
                  <a:schemeClr val="accent2">
                    <a:alpha val="99000"/>
                  </a:schemeClr>
                </a:solidFill>
              </a:rPr>
              <a:t>Declarative creation of shapes</a:t>
            </a:r>
          </a:p>
          <a:p>
            <a:r>
              <a:rPr lang="en-US" sz="2400" dirty="0" smtClean="0"/>
              <a:t>Numerous shapes available: </a:t>
            </a:r>
            <a:r>
              <a:rPr lang="en-US" sz="2400" b="1" dirty="0" smtClean="0"/>
              <a:t>circle, </a:t>
            </a:r>
            <a:r>
              <a:rPr lang="en-US" sz="2400" b="1" dirty="0" err="1" smtClean="0"/>
              <a:t>rect</a:t>
            </a:r>
            <a:r>
              <a:rPr lang="en-US" sz="2400" b="1" dirty="0" smtClean="0"/>
              <a:t>, ellipse, line, polyline, polygon, path</a:t>
            </a:r>
            <a:endParaRPr lang="en-US" sz="2400" b="1" dirty="0"/>
          </a:p>
        </p:txBody>
      </p:sp>
      <p:sp>
        <p:nvSpPr>
          <p:cNvPr id="5" name="Rectangle 4"/>
          <p:cNvSpPr/>
          <p:nvPr/>
        </p:nvSpPr>
        <p:spPr bwMode="auto">
          <a:xfrm>
            <a:off x="512620" y="1994087"/>
            <a:ext cx="7613326" cy="4231758"/>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 height="200" </a:t>
            </a:r>
            <a:r>
              <a:rPr lang="en-US" sz="2000" dirty="0" err="1">
                <a:solidFill>
                  <a:schemeClr val="bg1">
                    <a:alpha val="99000"/>
                  </a:schemeClr>
                </a:solidFill>
                <a:latin typeface="Consolas" pitchFamily="49" charset="0"/>
                <a:cs typeface="Consolas" pitchFamily="49" charset="0"/>
              </a:rPr>
              <a:t>xmlns</a:t>
            </a:r>
            <a:r>
              <a:rPr lang="en-US" sz="2000" dirty="0">
                <a:solidFill>
                  <a:schemeClr val="bg1">
                    <a:alpha val="99000"/>
                  </a:schemeClr>
                </a:solidFill>
                <a:latin typeface="Consolas" pitchFamily="49" charset="0"/>
                <a:cs typeface="Consolas" pitchFamily="49" charset="0"/>
              </a:rPr>
              <a:t>="http://www.w3.org/2000/svg"&gt;</a:t>
            </a:r>
          </a:p>
          <a:p>
            <a:r>
              <a:rPr lang="en-US" sz="2000" dirty="0">
                <a:solidFill>
                  <a:schemeClr val="bg1">
                    <a:alpha val="99000"/>
                  </a:schemeClr>
                </a:solidFill>
                <a:latin typeface="Consolas" pitchFamily="49" charset="0"/>
                <a:cs typeface="Consolas" pitchFamily="49" charset="0"/>
              </a:rPr>
              <a:t>    &lt;circle id="</a:t>
            </a:r>
            <a:r>
              <a:rPr lang="en-US" sz="2000" dirty="0" err="1">
                <a:solidFill>
                  <a:schemeClr val="bg1">
                    <a:alpha val="99000"/>
                  </a:schemeClr>
                </a:solidFill>
                <a:latin typeface="Consolas" pitchFamily="49" charset="0"/>
                <a:cs typeface="Consolas" pitchFamily="49" charset="0"/>
              </a:rPr>
              <a:t>blueCircle</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cx="70" </a:t>
            </a:r>
          </a:p>
          <a:p>
            <a:r>
              <a:rPr lang="en-US" sz="2000" dirty="0">
                <a:solidFill>
                  <a:schemeClr val="bg1">
                    <a:alpha val="99000"/>
                  </a:schemeClr>
                </a:solidFill>
                <a:latin typeface="Consolas" pitchFamily="49" charset="0"/>
                <a:cs typeface="Consolas" pitchFamily="49" charset="0"/>
              </a:rPr>
              <a:t>            cy="70" r="50" </a:t>
            </a:r>
          </a:p>
          <a:p>
            <a:r>
              <a:rPr lang="en-US" sz="2000" dirty="0">
                <a:solidFill>
                  <a:schemeClr val="bg1">
                    <a:alpha val="99000"/>
                  </a:schemeClr>
                </a:solidFill>
                <a:latin typeface="Consolas" pitchFamily="49" charset="0"/>
                <a:cs typeface="Consolas" pitchFamily="49" charset="0"/>
              </a:rPr>
              <a:t>            fill="#8dc703" /&gt;</a:t>
            </a: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 height="200" </a:t>
            </a:r>
            <a:r>
              <a:rPr lang="en-US" sz="2000" dirty="0" err="1">
                <a:solidFill>
                  <a:schemeClr val="bg1">
                    <a:alpha val="99000"/>
                  </a:schemeClr>
                </a:solidFill>
                <a:latin typeface="Consolas" pitchFamily="49" charset="0"/>
                <a:cs typeface="Consolas" pitchFamily="49" charset="0"/>
              </a:rPr>
              <a:t>xmlns</a:t>
            </a:r>
            <a:r>
              <a:rPr lang="en-US" sz="2000" dirty="0">
                <a:solidFill>
                  <a:schemeClr val="bg1">
                    <a:alpha val="99000"/>
                  </a:schemeClr>
                </a:solidFill>
                <a:latin typeface="Consolas" pitchFamily="49" charset="0"/>
                <a:cs typeface="Consolas" pitchFamily="49" charset="0"/>
              </a:rPr>
              <a:t>="http://www.w3.org/2000/svg"&gt;</a:t>
            </a:r>
          </a:p>
          <a:p>
            <a:r>
              <a:rPr lang="en-US" sz="2000" dirty="0">
                <a:solidFill>
                  <a:schemeClr val="bg1">
                    <a:alpha val="99000"/>
                  </a:schemeClr>
                </a:solidFill>
                <a:latin typeface="Consolas" pitchFamily="49" charset="0"/>
                <a:cs typeface="Consolas" pitchFamily="49" charset="0"/>
              </a:rPr>
              <a:t>    &lt;path d="M 20 20 L 150 150 L 20 300 z" </a:t>
            </a:r>
          </a:p>
          <a:p>
            <a:r>
              <a:rPr lang="en-US" sz="2000" dirty="0">
                <a:solidFill>
                  <a:schemeClr val="bg1">
                    <a:alpha val="99000"/>
                  </a:schemeClr>
                </a:solidFill>
                <a:latin typeface="Consolas" pitchFamily="49" charset="0"/>
                <a:cs typeface="Consolas" pitchFamily="49" charset="0"/>
              </a:rPr>
              <a:t>          fill="#000" </a:t>
            </a:r>
          </a:p>
          <a:p>
            <a:r>
              <a:rPr lang="en-US" sz="2000" dirty="0">
                <a:solidFill>
                  <a:schemeClr val="bg1">
                    <a:alpha val="99000"/>
                  </a:schemeClr>
                </a:solidFill>
                <a:latin typeface="Consolas" pitchFamily="49" charset="0"/>
                <a:cs typeface="Consolas" pitchFamily="49" charset="0"/>
              </a:rPr>
              <a:t>          stroke="#8dc703" </a:t>
            </a:r>
          </a:p>
          <a:p>
            <a:r>
              <a:rPr lang="en-US" sz="2000" dirty="0">
                <a:solidFill>
                  <a:schemeClr val="bg1">
                    <a:alpha val="99000"/>
                  </a:schemeClr>
                </a:solidFill>
                <a:latin typeface="Consolas" pitchFamily="49" charset="0"/>
                <a:cs typeface="Consolas" pitchFamily="49" charset="0"/>
              </a:rPr>
              <a:t>          stroke-width="3" /&gt;</a:t>
            </a: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&gt;</a:t>
            </a:r>
          </a:p>
        </p:txBody>
      </p:sp>
      <p:pic>
        <p:nvPicPr>
          <p:cNvPr id="69634" name="Picture 2" descr="C:\Users\bradyg\AppData\Local\Temp\SNAGHTML1ec93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3881" y="2018230"/>
            <a:ext cx="3372182" cy="4231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56868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45545147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867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SVG</a:t>
            </a:r>
            <a:endParaRPr lang="en-US" dirty="0"/>
          </a:p>
        </p:txBody>
      </p:sp>
      <p:sp>
        <p:nvSpPr>
          <p:cNvPr id="7" name="Subtitle 6"/>
          <p:cNvSpPr>
            <a:spLocks noGrp="1"/>
          </p:cNvSpPr>
          <p:nvPr>
            <p:ph type="subTitle" idx="1"/>
          </p:nvPr>
        </p:nvSpPr>
        <p:spPr/>
        <p:txBody>
          <a:bodyPr/>
          <a:lstStyle/>
          <a:p>
            <a:r>
              <a:rPr lang="en-US" dirty="0" smtClean="0"/>
              <a:t>Vector graphics via markup</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198764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CSS3 Fonts </a:t>
            </a:r>
            <a:r>
              <a:rPr lang="en-US" dirty="0"/>
              <a:t>&amp; @font-face</a:t>
            </a:r>
          </a:p>
        </p:txBody>
      </p:sp>
      <p:sp>
        <p:nvSpPr>
          <p:cNvPr id="18" name="Text Placeholder 17"/>
          <p:cNvSpPr>
            <a:spLocks noGrp="1"/>
          </p:cNvSpPr>
          <p:nvPr>
            <p:ph type="body" sz="quarter" idx="10"/>
          </p:nvPr>
        </p:nvSpPr>
        <p:spPr>
          <a:xfrm>
            <a:off x="519112" y="1141412"/>
            <a:ext cx="11149013" cy="1777410"/>
          </a:xfrm>
        </p:spPr>
        <p:txBody>
          <a:bodyPr/>
          <a:lstStyle/>
          <a:p>
            <a:r>
              <a:rPr lang="en-US" dirty="0" smtClean="0">
                <a:solidFill>
                  <a:schemeClr val="accent2">
                    <a:alpha val="99000"/>
                  </a:schemeClr>
                </a:solidFill>
              </a:rPr>
              <a:t>Web </a:t>
            </a:r>
            <a:r>
              <a:rPr lang="en-US" dirty="0">
                <a:solidFill>
                  <a:schemeClr val="accent2">
                    <a:alpha val="99000"/>
                  </a:schemeClr>
                </a:solidFill>
              </a:rPr>
              <a:t>Open Font Format allows you to package and deliver fonts as needed, per site</a:t>
            </a:r>
          </a:p>
          <a:p>
            <a:r>
              <a:rPr lang="en-US" dirty="0"/>
              <a:t>Designed for web use with the @font-face </a:t>
            </a:r>
            <a:r>
              <a:rPr lang="en-US" dirty="0" smtClean="0"/>
              <a:t>declaration</a:t>
            </a:r>
            <a:endParaRPr lang="en-US" dirty="0"/>
          </a:p>
        </p:txBody>
      </p:sp>
      <p:sp>
        <p:nvSpPr>
          <p:cNvPr id="5" name="Rectangle 4"/>
          <p:cNvSpPr/>
          <p:nvPr/>
        </p:nvSpPr>
        <p:spPr bwMode="auto">
          <a:xfrm>
            <a:off x="4129891" y="3074681"/>
            <a:ext cx="7538234" cy="35388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&lt;style type="text/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"&gt;</a:t>
            </a:r>
          </a:p>
          <a:p>
            <a:r>
              <a:rPr lang="en-US" sz="2000" dirty="0">
                <a:solidFill>
                  <a:schemeClr val="bg1">
                    <a:alpha val="99000"/>
                  </a:schemeClr>
                </a:solidFill>
                <a:latin typeface="Consolas" pitchFamily="49" charset="0"/>
                <a:cs typeface="Consolas" pitchFamily="49" charset="0"/>
              </a:rPr>
              <a:t>  @font-face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font-family:MyFontName</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src</a:t>
            </a:r>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url</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FontFile.woff</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 </a:t>
            </a:r>
          </a:p>
          <a:p>
            <a:r>
              <a:rPr lang="en-US" sz="2000" dirty="0">
                <a:solidFill>
                  <a:schemeClr val="bg1">
                    <a:alpha val="99000"/>
                  </a:schemeClr>
                </a:solidFill>
                <a:latin typeface="Consolas" pitchFamily="49" charset="0"/>
                <a:cs typeface="Consolas" pitchFamily="49" charset="0"/>
              </a:rPr>
              <a:t>&lt;/style&gt;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 style="font: 24pt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sans-serif;"&gt;</a:t>
            </a:r>
          </a:p>
          <a:p>
            <a:r>
              <a:rPr lang="en-US" sz="2000" dirty="0">
                <a:solidFill>
                  <a:schemeClr val="bg1">
                    <a:alpha val="99000"/>
                  </a:schemeClr>
                </a:solidFill>
                <a:latin typeface="Consolas" pitchFamily="49" charset="0"/>
                <a:cs typeface="Consolas" pitchFamily="49" charset="0"/>
              </a:rPr>
              <a:t> This will render using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in </a:t>
            </a:r>
            <a:r>
              <a:rPr lang="en-US" sz="2000" dirty="0" err="1">
                <a:solidFill>
                  <a:schemeClr val="bg1">
                    <a:alpha val="99000"/>
                  </a:schemeClr>
                </a:solidFill>
                <a:latin typeface="Consolas" pitchFamily="49" charset="0"/>
                <a:cs typeface="Consolas" pitchFamily="49" charset="0"/>
              </a:rPr>
              <a:t>FontFile.woff</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a:t>
            </a:r>
          </a:p>
        </p:txBody>
      </p:sp>
    </p:spTree>
    <p:extLst>
      <p:ext uri="{BB962C8B-B14F-4D97-AF65-F5344CB8AC3E}">
        <p14:creationId xmlns:p14="http://schemas.microsoft.com/office/powerpoint/2010/main" val="162158716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Media Queries</a:t>
            </a:r>
          </a:p>
        </p:txBody>
      </p:sp>
      <p:sp>
        <p:nvSpPr>
          <p:cNvPr id="18" name="Text Placeholder 17"/>
          <p:cNvSpPr>
            <a:spLocks noGrp="1"/>
          </p:cNvSpPr>
          <p:nvPr>
            <p:ph type="body" sz="quarter" idx="10"/>
          </p:nvPr>
        </p:nvSpPr>
        <p:spPr>
          <a:xfrm>
            <a:off x="517525" y="1141413"/>
            <a:ext cx="11149013" cy="553998"/>
          </a:xfrm>
        </p:spPr>
        <p:txBody>
          <a:bodyPr/>
          <a:lstStyle/>
          <a:p>
            <a:r>
              <a:rPr lang="en-US" dirty="0">
                <a:solidFill>
                  <a:schemeClr val="accent2">
                    <a:alpha val="99000"/>
                  </a:schemeClr>
                </a:solidFill>
              </a:rPr>
              <a:t>Selectively style page based on properties of the media</a:t>
            </a:r>
          </a:p>
        </p:txBody>
      </p:sp>
      <p:sp>
        <p:nvSpPr>
          <p:cNvPr id="5" name="Rectangle 4"/>
          <p:cNvSpPr/>
          <p:nvPr/>
        </p:nvSpPr>
        <p:spPr bwMode="auto">
          <a:xfrm>
            <a:off x="4131882" y="3074681"/>
            <a:ext cx="7534656" cy="35388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&lt;style type="text/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"&gt;</a:t>
            </a:r>
          </a:p>
          <a:p>
            <a:r>
              <a:rPr lang="en-US" sz="2000" dirty="0">
                <a:solidFill>
                  <a:schemeClr val="bg1">
                    <a:alpha val="99000"/>
                  </a:schemeClr>
                </a:solidFill>
                <a:latin typeface="Consolas" pitchFamily="49" charset="0"/>
                <a:cs typeface="Consolas" pitchFamily="49" charset="0"/>
              </a:rPr>
              <a:t>  @font-face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font-family:MyFontName</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src</a:t>
            </a:r>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url</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FontFile.woff</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 </a:t>
            </a:r>
          </a:p>
          <a:p>
            <a:r>
              <a:rPr lang="en-US" sz="2000" dirty="0">
                <a:solidFill>
                  <a:schemeClr val="bg1">
                    <a:alpha val="99000"/>
                  </a:schemeClr>
                </a:solidFill>
                <a:latin typeface="Consolas" pitchFamily="49" charset="0"/>
                <a:cs typeface="Consolas" pitchFamily="49" charset="0"/>
              </a:rPr>
              <a:t>&lt;/style&gt;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 style="font: 24pt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sans-serif;"&gt;</a:t>
            </a:r>
          </a:p>
          <a:p>
            <a:r>
              <a:rPr lang="en-US" sz="2000" dirty="0">
                <a:solidFill>
                  <a:schemeClr val="bg1">
                    <a:alpha val="99000"/>
                  </a:schemeClr>
                </a:solidFill>
                <a:latin typeface="Consolas" pitchFamily="49" charset="0"/>
                <a:cs typeface="Consolas" pitchFamily="49" charset="0"/>
              </a:rPr>
              <a:t> This will render using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in </a:t>
            </a:r>
            <a:r>
              <a:rPr lang="en-US" sz="2000" dirty="0" err="1">
                <a:solidFill>
                  <a:schemeClr val="bg1">
                    <a:alpha val="99000"/>
                  </a:schemeClr>
                </a:solidFill>
                <a:latin typeface="Consolas" pitchFamily="49" charset="0"/>
                <a:cs typeface="Consolas" pitchFamily="49" charset="0"/>
              </a:rPr>
              <a:t>FontFile.woff</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a:t>
            </a:r>
          </a:p>
        </p:txBody>
      </p:sp>
    </p:spTree>
    <p:extLst>
      <p:ext uri="{BB962C8B-B14F-4D97-AF65-F5344CB8AC3E}">
        <p14:creationId xmlns:p14="http://schemas.microsoft.com/office/powerpoint/2010/main" val="369704699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a:t>
            </a:r>
            <a:r>
              <a:rPr lang="en-US" dirty="0" smtClean="0"/>
              <a:t>Colors</a:t>
            </a:r>
            <a:endParaRPr lang="en-US" dirty="0"/>
          </a:p>
        </p:txBody>
      </p:sp>
      <p:sp>
        <p:nvSpPr>
          <p:cNvPr id="18" name="Text Placeholder 17"/>
          <p:cNvSpPr>
            <a:spLocks noGrp="1"/>
          </p:cNvSpPr>
          <p:nvPr>
            <p:ph type="body" sz="quarter" idx="10"/>
          </p:nvPr>
        </p:nvSpPr>
        <p:spPr>
          <a:xfrm>
            <a:off x="509587" y="1141412"/>
            <a:ext cx="11149013" cy="2446824"/>
          </a:xfrm>
        </p:spPr>
        <p:txBody>
          <a:bodyPr/>
          <a:lstStyle/>
          <a:p>
            <a:r>
              <a:rPr lang="en-US" dirty="0">
                <a:solidFill>
                  <a:schemeClr val="accent2">
                    <a:alpha val="99000"/>
                  </a:schemeClr>
                </a:solidFill>
              </a:rPr>
              <a:t>Alpha color with </a:t>
            </a:r>
            <a:r>
              <a:rPr lang="en-US" dirty="0" err="1">
                <a:solidFill>
                  <a:schemeClr val="accent2">
                    <a:alpha val="99000"/>
                  </a:schemeClr>
                </a:solidFill>
              </a:rPr>
              <a:t>rgba</a:t>
            </a:r>
            <a:r>
              <a:rPr lang="en-US" dirty="0">
                <a:solidFill>
                  <a:schemeClr val="accent2">
                    <a:alpha val="99000"/>
                  </a:schemeClr>
                </a:solidFill>
              </a:rPr>
              <a:t>() and </a:t>
            </a:r>
            <a:r>
              <a:rPr lang="en-US" dirty="0" err="1">
                <a:solidFill>
                  <a:schemeClr val="accent2">
                    <a:alpha val="99000"/>
                  </a:schemeClr>
                </a:solidFill>
              </a:rPr>
              <a:t>hsla</a:t>
            </a:r>
            <a:r>
              <a:rPr lang="en-US" dirty="0">
                <a:solidFill>
                  <a:schemeClr val="accent2">
                    <a:alpha val="99000"/>
                  </a:schemeClr>
                </a:solidFill>
              </a:rPr>
              <a:t>() color functions</a:t>
            </a:r>
          </a:p>
          <a:p>
            <a:r>
              <a:rPr lang="en-US" dirty="0"/>
              <a:t>Transparency control with the opacity property</a:t>
            </a:r>
          </a:p>
          <a:p>
            <a:r>
              <a:rPr lang="en-US" dirty="0">
                <a:solidFill>
                  <a:schemeClr val="accent2">
                    <a:alpha val="99000"/>
                  </a:schemeClr>
                </a:solidFill>
              </a:rPr>
              <a:t>Can be used with any property that takes the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color </a:t>
            </a:r>
            <a:r>
              <a:rPr lang="en-US" dirty="0">
                <a:solidFill>
                  <a:schemeClr val="accent2">
                    <a:alpha val="99000"/>
                  </a:schemeClr>
                </a:solidFill>
              </a:rPr>
              <a:t>property</a:t>
            </a:r>
          </a:p>
        </p:txBody>
      </p:sp>
      <p:sp>
        <p:nvSpPr>
          <p:cNvPr id="5" name="Rectangle 4"/>
          <p:cNvSpPr/>
          <p:nvPr/>
        </p:nvSpPr>
        <p:spPr bwMode="auto">
          <a:xfrm>
            <a:off x="4124325" y="3680322"/>
            <a:ext cx="7543800" cy="2933203"/>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err="1">
                <a:solidFill>
                  <a:schemeClr val="bg1">
                    <a:alpha val="99000"/>
                  </a:schemeClr>
                </a:solidFill>
                <a:latin typeface="Consolas" pitchFamily="49" charset="0"/>
                <a:cs typeface="Consolas" pitchFamily="49" charset="0"/>
              </a:rPr>
              <a:t>div.top</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background-color: </a:t>
            </a:r>
            <a:r>
              <a:rPr lang="en-US" sz="2000" dirty="0" err="1">
                <a:solidFill>
                  <a:schemeClr val="bg1">
                    <a:alpha val="99000"/>
                  </a:schemeClr>
                </a:solidFill>
                <a:latin typeface="Consolas" pitchFamily="49" charset="0"/>
                <a:cs typeface="Consolas" pitchFamily="49" charset="0"/>
              </a:rPr>
              <a:t>rgba</a:t>
            </a:r>
            <a:r>
              <a:rPr lang="en-US" sz="2000" dirty="0">
                <a:solidFill>
                  <a:schemeClr val="bg1">
                    <a:alpha val="99000"/>
                  </a:schemeClr>
                </a:solidFill>
                <a:latin typeface="Consolas" pitchFamily="49" charset="0"/>
                <a:cs typeface="Consolas" pitchFamily="49" charset="0"/>
              </a:rPr>
              <a:t>(0, 0, 0, 0.5);</a:t>
            </a:r>
          </a:p>
          <a:p>
            <a:r>
              <a:rPr lang="en-US" sz="2000" dirty="0">
                <a:solidFill>
                  <a:schemeClr val="bg1">
                    <a:alpha val="99000"/>
                  </a:schemeClr>
                </a:solidFill>
                <a:latin typeface="Consolas" pitchFamily="49" charset="0"/>
                <a:cs typeface="Consolas" pitchFamily="49" charset="0"/>
              </a:rPr>
              <a:t> color: azure;</a:t>
            </a:r>
          </a:p>
          <a:p>
            <a:r>
              <a:rPr lang="en-US" sz="2000" dirty="0">
                <a:solidFill>
                  <a:schemeClr val="bg1">
                    <a:alpha val="99000"/>
                  </a:schemeClr>
                </a:solidFill>
                <a:latin typeface="Consolas" pitchFamily="49" charset="0"/>
                <a:cs typeface="Consolas" pitchFamily="49" charset="0"/>
              </a:rPr>
              <a:t>}</a:t>
            </a:r>
          </a:p>
          <a:p>
            <a:r>
              <a:rPr lang="en-US" sz="2000" dirty="0" err="1">
                <a:solidFill>
                  <a:schemeClr val="bg1">
                    <a:alpha val="99000"/>
                  </a:schemeClr>
                </a:solidFill>
                <a:latin typeface="Consolas" pitchFamily="49" charset="0"/>
                <a:cs typeface="Consolas" pitchFamily="49" charset="0"/>
              </a:rPr>
              <a:t>div.bottom</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background-color: </a:t>
            </a:r>
            <a:r>
              <a:rPr lang="en-US" sz="2000" dirty="0" err="1">
                <a:solidFill>
                  <a:schemeClr val="bg1">
                    <a:alpha val="99000"/>
                  </a:schemeClr>
                </a:solidFill>
                <a:latin typeface="Consolas" pitchFamily="49" charset="0"/>
                <a:cs typeface="Consolas" pitchFamily="49" charset="0"/>
              </a:rPr>
              <a:t>hlsa</a:t>
            </a:r>
            <a:r>
              <a:rPr lang="en-US" sz="2000" dirty="0">
                <a:solidFill>
                  <a:schemeClr val="bg1">
                    <a:alpha val="99000"/>
                  </a:schemeClr>
                </a:solidFill>
                <a:latin typeface="Consolas" pitchFamily="49" charset="0"/>
                <a:cs typeface="Consolas" pitchFamily="49" charset="0"/>
              </a:rPr>
              <a:t>(0, 0%, 0%, 0.5);</a:t>
            </a:r>
          </a:p>
          <a:p>
            <a:r>
              <a:rPr lang="en-US" sz="2000" dirty="0">
                <a:solidFill>
                  <a:schemeClr val="bg1">
                    <a:alpha val="99000"/>
                  </a:schemeClr>
                </a:solidFill>
                <a:latin typeface="Consolas" pitchFamily="49" charset="0"/>
                <a:cs typeface="Consolas" pitchFamily="49" charset="0"/>
              </a:rPr>
              <a:t>  color: </a:t>
            </a:r>
            <a:r>
              <a:rPr lang="en-US" sz="2000" dirty="0" err="1">
                <a:solidFill>
                  <a:schemeClr val="bg1">
                    <a:alpha val="99000"/>
                  </a:schemeClr>
                </a:solidFill>
                <a:latin typeface="Consolas" pitchFamily="49" charset="0"/>
                <a:cs typeface="Consolas" pitchFamily="49" charset="0"/>
              </a:rPr>
              <a:t>cornsilk</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a:t>
            </a:r>
          </a:p>
        </p:txBody>
      </p:sp>
    </p:spTree>
    <p:extLst>
      <p:ext uri="{BB962C8B-B14F-4D97-AF65-F5344CB8AC3E}">
        <p14:creationId xmlns:p14="http://schemas.microsoft.com/office/powerpoint/2010/main" val="103738548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Backgrounds &amp; Borders</a:t>
            </a:r>
          </a:p>
        </p:txBody>
      </p:sp>
      <p:sp>
        <p:nvSpPr>
          <p:cNvPr id="18" name="Text Placeholder 17"/>
          <p:cNvSpPr>
            <a:spLocks noGrp="1"/>
          </p:cNvSpPr>
          <p:nvPr>
            <p:ph type="body" sz="quarter" idx="10"/>
          </p:nvPr>
        </p:nvSpPr>
        <p:spPr>
          <a:xfrm>
            <a:off x="519112" y="1141412"/>
            <a:ext cx="11149013" cy="1892826"/>
          </a:xfrm>
        </p:spPr>
        <p:txBody>
          <a:bodyPr/>
          <a:lstStyle/>
          <a:p>
            <a:r>
              <a:rPr lang="en-US" dirty="0">
                <a:solidFill>
                  <a:schemeClr val="accent2">
                    <a:alpha val="99000"/>
                  </a:schemeClr>
                </a:solidFill>
              </a:rPr>
              <a:t>Round corners with the border-radius property</a:t>
            </a:r>
          </a:p>
          <a:p>
            <a:r>
              <a:rPr lang="en-US" dirty="0"/>
              <a:t>Multiple background images per element</a:t>
            </a:r>
          </a:p>
          <a:p>
            <a:r>
              <a:rPr lang="en-US" dirty="0" smtClean="0">
                <a:solidFill>
                  <a:schemeClr val="accent2">
                    <a:alpha val="99000"/>
                  </a:schemeClr>
                </a:solidFill>
              </a:rPr>
              <a:t>Box-shadow </a:t>
            </a:r>
            <a:r>
              <a:rPr lang="en-US" dirty="0">
                <a:solidFill>
                  <a:schemeClr val="accent2">
                    <a:alpha val="99000"/>
                  </a:schemeClr>
                </a:solidFill>
              </a:rPr>
              <a:t>property on block elements</a:t>
            </a:r>
          </a:p>
        </p:txBody>
      </p:sp>
      <p:sp>
        <p:nvSpPr>
          <p:cNvPr id="5" name="Rectangle 4"/>
          <p:cNvSpPr/>
          <p:nvPr/>
        </p:nvSpPr>
        <p:spPr bwMode="auto">
          <a:xfrm>
            <a:off x="517525" y="3542417"/>
            <a:ext cx="6056416" cy="2707571"/>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div {</a:t>
            </a:r>
          </a:p>
          <a:p>
            <a:r>
              <a:rPr lang="en-US" sz="2000" dirty="0">
                <a:solidFill>
                  <a:schemeClr val="bg1">
                    <a:alpha val="99000"/>
                  </a:schemeClr>
                </a:solidFill>
                <a:latin typeface="Consolas" pitchFamily="49" charset="0"/>
                <a:cs typeface="Consolas" pitchFamily="49" charset="0"/>
              </a:rPr>
              <a:t> border-radius: 152px 304px 228px 152px;</a:t>
            </a:r>
          </a:p>
          <a:p>
            <a:r>
              <a:rPr lang="en-US" sz="2000" dirty="0">
                <a:solidFill>
                  <a:schemeClr val="bg1">
                    <a:alpha val="99000"/>
                  </a:schemeClr>
                </a:solidFill>
                <a:latin typeface="Consolas" pitchFamily="49" charset="0"/>
                <a:cs typeface="Consolas" pitchFamily="49" charset="0"/>
              </a:rPr>
              <a:t> border-style: double;</a:t>
            </a:r>
          </a:p>
          <a:p>
            <a:r>
              <a:rPr lang="en-US" sz="2000" dirty="0">
                <a:solidFill>
                  <a:schemeClr val="bg1">
                    <a:alpha val="99000"/>
                  </a:schemeClr>
                </a:solidFill>
                <a:latin typeface="Consolas" pitchFamily="49" charset="0"/>
                <a:cs typeface="Consolas" pitchFamily="49" charset="0"/>
              </a:rPr>
              <a:t> border-width: 42px;</a:t>
            </a:r>
          </a:p>
          <a:p>
            <a:r>
              <a:rPr lang="en-US" sz="2000" dirty="0">
                <a:solidFill>
                  <a:schemeClr val="bg1">
                    <a:alpha val="99000"/>
                  </a:schemeClr>
                </a:solidFill>
                <a:latin typeface="Consolas" pitchFamily="49" charset="0"/>
                <a:cs typeface="Consolas" pitchFamily="49" charset="0"/>
              </a:rPr>
              <a:t> padding: 12px;</a:t>
            </a:r>
          </a:p>
          <a:p>
            <a:r>
              <a:rPr lang="en-US" sz="2000" dirty="0">
                <a:solidFill>
                  <a:schemeClr val="bg1">
                    <a:alpha val="99000"/>
                  </a:schemeClr>
                </a:solidFill>
                <a:latin typeface="Consolas" pitchFamily="49" charset="0"/>
                <a:cs typeface="Consolas" pitchFamily="49" charset="0"/>
              </a:rPr>
              <a:t>}</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962776" y="3437758"/>
            <a:ext cx="4820088" cy="290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862134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CSS3 Transform</a:t>
            </a:r>
            <a:endParaRPr lang="en-US" dirty="0"/>
          </a:p>
        </p:txBody>
      </p:sp>
      <p:sp>
        <p:nvSpPr>
          <p:cNvPr id="18" name="Text Placeholder 17"/>
          <p:cNvSpPr>
            <a:spLocks noGrp="1"/>
          </p:cNvSpPr>
          <p:nvPr>
            <p:ph type="body" sz="quarter" idx="10"/>
          </p:nvPr>
        </p:nvSpPr>
        <p:spPr>
          <a:xfrm>
            <a:off x="519112" y="1141413"/>
            <a:ext cx="11149013" cy="1112612"/>
          </a:xfrm>
        </p:spPr>
        <p:txBody>
          <a:bodyPr/>
          <a:lstStyle/>
          <a:p>
            <a:r>
              <a:rPr lang="en-US" sz="3600" dirty="0" smtClean="0">
                <a:solidFill>
                  <a:schemeClr val="accent2">
                    <a:alpha val="99000"/>
                  </a:schemeClr>
                </a:solidFill>
              </a:rPr>
              <a:t>Applies 2D or 3D effects to the target element</a:t>
            </a:r>
          </a:p>
          <a:p>
            <a:r>
              <a:rPr lang="en-US" sz="3600" dirty="0" smtClean="0"/>
              <a:t>No native support, better to use all alternatives simultaneously</a:t>
            </a:r>
          </a:p>
        </p:txBody>
      </p:sp>
      <p:sp>
        <p:nvSpPr>
          <p:cNvPr id="5" name="Rectangle 4"/>
          <p:cNvSpPr/>
          <p:nvPr/>
        </p:nvSpPr>
        <p:spPr bwMode="auto">
          <a:xfrm>
            <a:off x="519112" y="2447678"/>
            <a:ext cx="8782909" cy="3802310"/>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1800" dirty="0">
                <a:solidFill>
                  <a:schemeClr val="bg1">
                    <a:alpha val="99000"/>
                  </a:schemeClr>
                </a:solidFill>
                <a:latin typeface="Consolas" pitchFamily="49" charset="0"/>
                <a:cs typeface="Consolas" pitchFamily="49" charset="0"/>
              </a:rPr>
              <a:t>.box { width: 200px; height: 200px; background-color: #8dc703; }</a:t>
            </a:r>
          </a:p>
          <a:p>
            <a:r>
              <a:rPr lang="en-US" sz="1800" dirty="0">
                <a:solidFill>
                  <a:schemeClr val="bg1">
                    <a:alpha val="99000"/>
                  </a:schemeClr>
                </a:solidFill>
                <a:latin typeface="Consolas" pitchFamily="49" charset="0"/>
                <a:cs typeface="Consolas" pitchFamily="49" charset="0"/>
              </a:rPr>
              <a:t>.</a:t>
            </a:r>
            <a:r>
              <a:rPr lang="en-US" sz="1800" dirty="0" err="1">
                <a:solidFill>
                  <a:schemeClr val="bg1">
                    <a:alpha val="99000"/>
                  </a:schemeClr>
                </a:solidFill>
                <a:latin typeface="Consolas" pitchFamily="49" charset="0"/>
                <a:cs typeface="Consolas" pitchFamily="49" charset="0"/>
              </a:rPr>
              <a:t>box:hover</a:t>
            </a:r>
            <a:endParaRPr lang="en-US" sz="1800" dirty="0">
              <a:solidFill>
                <a:schemeClr val="bg1">
                  <a:alpha val="99000"/>
                </a:schemeClr>
              </a:solidFill>
              <a:latin typeface="Consolas" pitchFamily="49" charset="0"/>
              <a:cs typeface="Consolas" pitchFamily="49" charset="0"/>
            </a:endParaRPr>
          </a:p>
          <a:p>
            <a:r>
              <a:rPr lang="en-US" sz="1800" dirty="0">
                <a:solidFill>
                  <a:schemeClr val="bg1">
                    <a:alpha val="99000"/>
                  </a:schemeClr>
                </a:solidFill>
                <a:latin typeface="Consolas" pitchFamily="49" charset="0"/>
                <a:cs typeface="Consolas" pitchFamily="49" charset="0"/>
              </a:rPr>
              <a:t>{</a:t>
            </a:r>
          </a:p>
          <a:p>
            <a:r>
              <a:rPr lang="en-US" sz="1800" dirty="0">
                <a:solidFill>
                  <a:schemeClr val="bg1">
                    <a:alpha val="99000"/>
                  </a:schemeClr>
                </a:solidFill>
                <a:latin typeface="Consolas" pitchFamily="49" charset="0"/>
                <a:cs typeface="Consolas" pitchFamily="49" charset="0"/>
              </a:rPr>
              <a:t>    </a:t>
            </a:r>
            <a:r>
              <a:rPr lang="en-US" sz="1800" dirty="0" err="1">
                <a:solidFill>
                  <a:schemeClr val="bg1">
                    <a:alpha val="99000"/>
                  </a:schemeClr>
                </a:solidFill>
                <a:latin typeface="Consolas" pitchFamily="49" charset="0"/>
                <a:cs typeface="Consolas" pitchFamily="49" charset="0"/>
              </a:rPr>
              <a:t>transform:rotate</a:t>
            </a:r>
            <a:r>
              <a:rPr lang="en-US" sz="1800" dirty="0">
                <a:solidFill>
                  <a:schemeClr val="bg1">
                    <a:alpha val="99000"/>
                  </a:schemeClr>
                </a:solidFill>
                <a:latin typeface="Consolas" pitchFamily="49" charset="0"/>
                <a:cs typeface="Consolas" pitchFamily="49" charset="0"/>
              </a:rPr>
              <a:t>(7deg);</a:t>
            </a:r>
          </a:p>
          <a:p>
            <a:r>
              <a:rPr lang="en-US" sz="1800" dirty="0">
                <a:solidFill>
                  <a:schemeClr val="bg1">
                    <a:alpha val="99000"/>
                  </a:schemeClr>
                </a:solidFill>
                <a:latin typeface="Consolas" pitchFamily="49" charset="0"/>
                <a:cs typeface="Consolas" pitchFamily="49" charset="0"/>
              </a:rPr>
              <a:t>    /* IE 9 */</a:t>
            </a:r>
          </a:p>
          <a:p>
            <a:r>
              <a:rPr lang="en-US" sz="1800" dirty="0">
                <a:solidFill>
                  <a:schemeClr val="bg1">
                    <a:alpha val="99000"/>
                  </a:schemeClr>
                </a:solidFill>
                <a:latin typeface="Consolas" pitchFamily="49" charset="0"/>
                <a:cs typeface="Consolas" pitchFamily="49" charset="0"/>
              </a:rPr>
              <a:t>    -</a:t>
            </a:r>
            <a:r>
              <a:rPr lang="en-US" sz="1800" dirty="0" err="1">
                <a:solidFill>
                  <a:schemeClr val="bg1">
                    <a:alpha val="99000"/>
                  </a:schemeClr>
                </a:solidFill>
                <a:latin typeface="Consolas" pitchFamily="49" charset="0"/>
                <a:cs typeface="Consolas" pitchFamily="49" charset="0"/>
              </a:rPr>
              <a:t>ms-transform:rotate</a:t>
            </a:r>
            <a:r>
              <a:rPr lang="en-US" sz="1800" dirty="0">
                <a:solidFill>
                  <a:schemeClr val="bg1">
                    <a:alpha val="99000"/>
                  </a:schemeClr>
                </a:solidFill>
                <a:latin typeface="Consolas" pitchFamily="49" charset="0"/>
                <a:cs typeface="Consolas" pitchFamily="49" charset="0"/>
              </a:rPr>
              <a:t>(7deg);</a:t>
            </a:r>
          </a:p>
          <a:p>
            <a:r>
              <a:rPr lang="en-US" sz="1800" dirty="0">
                <a:solidFill>
                  <a:schemeClr val="bg1">
                    <a:alpha val="99000"/>
                  </a:schemeClr>
                </a:solidFill>
                <a:latin typeface="Consolas" pitchFamily="49" charset="0"/>
                <a:cs typeface="Consolas" pitchFamily="49" charset="0"/>
              </a:rPr>
              <a:t>    /* Firefox */ </a:t>
            </a:r>
          </a:p>
          <a:p>
            <a:r>
              <a:rPr lang="en-US" sz="1800" dirty="0">
                <a:solidFill>
                  <a:schemeClr val="bg1">
                    <a:alpha val="99000"/>
                  </a:schemeClr>
                </a:solidFill>
                <a:latin typeface="Consolas" pitchFamily="49" charset="0"/>
                <a:cs typeface="Consolas" pitchFamily="49" charset="0"/>
              </a:rPr>
              <a:t>    -</a:t>
            </a:r>
            <a:r>
              <a:rPr lang="en-US" sz="1800" dirty="0" err="1">
                <a:solidFill>
                  <a:schemeClr val="bg1">
                    <a:alpha val="99000"/>
                  </a:schemeClr>
                </a:solidFill>
                <a:latin typeface="Consolas" pitchFamily="49" charset="0"/>
                <a:cs typeface="Consolas" pitchFamily="49" charset="0"/>
              </a:rPr>
              <a:t>moz-transform:rotate</a:t>
            </a:r>
            <a:r>
              <a:rPr lang="en-US" sz="1800" dirty="0">
                <a:solidFill>
                  <a:schemeClr val="bg1">
                    <a:alpha val="99000"/>
                  </a:schemeClr>
                </a:solidFill>
                <a:latin typeface="Consolas" pitchFamily="49" charset="0"/>
                <a:cs typeface="Consolas" pitchFamily="49" charset="0"/>
              </a:rPr>
              <a:t>(7deg);</a:t>
            </a:r>
          </a:p>
          <a:p>
            <a:r>
              <a:rPr lang="en-US" sz="1800" dirty="0">
                <a:solidFill>
                  <a:schemeClr val="bg1">
                    <a:alpha val="99000"/>
                  </a:schemeClr>
                </a:solidFill>
                <a:latin typeface="Consolas" pitchFamily="49" charset="0"/>
                <a:cs typeface="Consolas" pitchFamily="49" charset="0"/>
              </a:rPr>
              <a:t>    /* Safari and Chrome */    </a:t>
            </a:r>
          </a:p>
          <a:p>
            <a:r>
              <a:rPr lang="en-US" sz="1800" dirty="0">
                <a:solidFill>
                  <a:schemeClr val="bg1">
                    <a:alpha val="99000"/>
                  </a:schemeClr>
                </a:solidFill>
                <a:latin typeface="Consolas" pitchFamily="49" charset="0"/>
                <a:cs typeface="Consolas" pitchFamily="49" charset="0"/>
              </a:rPr>
              <a:t>    -</a:t>
            </a:r>
            <a:r>
              <a:rPr lang="en-US" sz="1800" dirty="0" err="1">
                <a:solidFill>
                  <a:schemeClr val="bg1">
                    <a:alpha val="99000"/>
                  </a:schemeClr>
                </a:solidFill>
                <a:latin typeface="Consolas" pitchFamily="49" charset="0"/>
                <a:cs typeface="Consolas" pitchFamily="49" charset="0"/>
              </a:rPr>
              <a:t>webkit-transform:rotate</a:t>
            </a:r>
            <a:r>
              <a:rPr lang="en-US" sz="1800" dirty="0">
                <a:solidFill>
                  <a:schemeClr val="bg1">
                    <a:alpha val="99000"/>
                  </a:schemeClr>
                </a:solidFill>
                <a:latin typeface="Consolas" pitchFamily="49" charset="0"/>
                <a:cs typeface="Consolas" pitchFamily="49" charset="0"/>
              </a:rPr>
              <a:t>(7deg); </a:t>
            </a:r>
          </a:p>
          <a:p>
            <a:r>
              <a:rPr lang="en-US" sz="1800" dirty="0">
                <a:solidFill>
                  <a:schemeClr val="bg1">
                    <a:alpha val="99000"/>
                  </a:schemeClr>
                </a:solidFill>
                <a:latin typeface="Consolas" pitchFamily="49" charset="0"/>
                <a:cs typeface="Consolas" pitchFamily="49" charset="0"/>
              </a:rPr>
              <a:t>     /* Opera */</a:t>
            </a:r>
          </a:p>
          <a:p>
            <a:r>
              <a:rPr lang="en-US" sz="1800" dirty="0">
                <a:solidFill>
                  <a:schemeClr val="bg1">
                    <a:alpha val="99000"/>
                  </a:schemeClr>
                </a:solidFill>
                <a:latin typeface="Consolas" pitchFamily="49" charset="0"/>
                <a:cs typeface="Consolas" pitchFamily="49" charset="0"/>
              </a:rPr>
              <a:t>    -</a:t>
            </a:r>
            <a:r>
              <a:rPr lang="en-US" sz="1800" dirty="0" err="1">
                <a:solidFill>
                  <a:schemeClr val="bg1">
                    <a:alpha val="99000"/>
                  </a:schemeClr>
                </a:solidFill>
                <a:latin typeface="Consolas" pitchFamily="49" charset="0"/>
                <a:cs typeface="Consolas" pitchFamily="49" charset="0"/>
              </a:rPr>
              <a:t>o-transform:rotate</a:t>
            </a:r>
            <a:r>
              <a:rPr lang="en-US" sz="1800" dirty="0">
                <a:solidFill>
                  <a:schemeClr val="bg1">
                    <a:alpha val="99000"/>
                  </a:schemeClr>
                </a:solidFill>
                <a:latin typeface="Consolas" pitchFamily="49" charset="0"/>
                <a:cs typeface="Consolas" pitchFamily="49" charset="0"/>
              </a:rPr>
              <a:t>(7deg);</a:t>
            </a:r>
          </a:p>
          <a:p>
            <a:r>
              <a:rPr lang="en-US" sz="1800" dirty="0">
                <a:solidFill>
                  <a:schemeClr val="bg1">
                    <a:alpha val="99000"/>
                  </a:schemeClr>
                </a:solidFill>
                <a:latin typeface="Consolas" pitchFamily="49" charset="0"/>
                <a:cs typeface="Consolas" pitchFamily="49" charset="0"/>
              </a:rPr>
              <a:t>}</a:t>
            </a:r>
          </a:p>
        </p:txBody>
      </p:sp>
      <p:pic>
        <p:nvPicPr>
          <p:cNvPr id="706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0739" y="3508375"/>
            <a:ext cx="4505325"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738" y="3508375"/>
            <a:ext cx="4505325"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5796927"/>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70661"/>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62"/>
                                        </p:tgtEl>
                                        <p:attrNameLst>
                                          <p:attrName>style.visibility</p:attrName>
                                        </p:attrNameLst>
                                      </p:cBhvr>
                                      <p:to>
                                        <p:strVal val="visible"/>
                                      </p:to>
                                    </p:set>
                                  </p:childTnLst>
                                </p:cTn>
                              </p:par>
                            </p:childTnLst>
                          </p:cTn>
                        </p:par>
                      </p:childTnLst>
                    </p:cTn>
                  </p:par>
                </p:childTnLst>
              </p:cTn>
              <p:nextCondLst>
                <p:cond evt="onClick" delay="0">
                  <p:tgtEl>
                    <p:spTgt spid="70661"/>
                  </p:tgtEl>
                </p:cond>
              </p:nextCondLst>
            </p:seq>
            <p:seq concurrent="1" nextAc="seek">
              <p:cTn id="7" restart="whenNotActive" fill="hold" evtFilter="cancelBubble" nodeType="interactiveSeq">
                <p:stCondLst>
                  <p:cond evt="onClick" delay="0">
                    <p:tgtEl>
                      <p:spTgt spid="70662"/>
                    </p:tgtEl>
                  </p:cond>
                </p:stCondLst>
                <p:endSync evt="end" delay="0">
                  <p:rtn val="all"/>
                </p:endSync>
                <p:childTnLst>
                  <p:par>
                    <p:cTn id="8" fill="hold">
                      <p:stCondLst>
                        <p:cond delay="0"/>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70662"/>
                                        </p:tgtEl>
                                        <p:attrNameLst>
                                          <p:attrName>style.visibility</p:attrName>
                                        </p:attrNameLst>
                                      </p:cBhvr>
                                      <p:to>
                                        <p:strVal val="hidden"/>
                                      </p:to>
                                    </p:set>
                                  </p:childTnLst>
                                </p:cTn>
                              </p:par>
                            </p:childTnLst>
                          </p:cTn>
                        </p:par>
                      </p:childTnLst>
                    </p:cTn>
                  </p:par>
                </p:childTnLst>
              </p:cTn>
              <p:nextCondLst>
                <p:cond evt="onClick" delay="0">
                  <p:tgtEl>
                    <p:spTgt spid="7066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957973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3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CSS3 Demo</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74984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6300730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275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custDataLst>
              <p:tags r:id="rId3"/>
            </p:custDataLst>
          </p:nvPr>
        </p:nvSpPr>
        <p:spPr>
          <a:xfrm>
            <a:off x="519112" y="1149711"/>
            <a:ext cx="11149013" cy="4672048"/>
          </a:xfrm>
        </p:spPr>
        <p:txBody>
          <a:bodyPr/>
          <a:lstStyle/>
          <a:p>
            <a:pPr>
              <a:spcAft>
                <a:spcPts val="1200"/>
              </a:spcAft>
            </a:pPr>
            <a:r>
              <a:rPr lang="en-US" sz="4400" dirty="0">
                <a:ln w="3175">
                  <a:noFill/>
                </a:ln>
                <a:gradFill flip="none" rotWithShape="1">
                  <a:gsLst>
                    <a:gs pos="0">
                      <a:srgbClr val="595959"/>
                    </a:gs>
                    <a:gs pos="86000">
                      <a:srgbClr val="595959"/>
                    </a:gs>
                  </a:gsLst>
                  <a:lin ang="5400000" scaled="0"/>
                  <a:tileRect/>
                </a:gradFill>
                <a:cs typeface="Arial" charset="0"/>
              </a:rPr>
              <a:t>W3C HTML5 Working Group</a:t>
            </a:r>
            <a:r>
              <a:rPr lang="en-US" dirty="0" smtClean="0"/>
              <a:t/>
            </a:r>
            <a:br>
              <a:rPr lang="en-US" dirty="0" smtClean="0"/>
            </a:br>
            <a:r>
              <a:rPr lang="en-US" sz="3200" dirty="0">
                <a:latin typeface="+mn-lt"/>
                <a:hlinkClick r:id="rId8"/>
              </a:rPr>
              <a:t>http://</a:t>
            </a:r>
            <a:r>
              <a:rPr lang="en-US" sz="3200" dirty="0" smtClean="0">
                <a:latin typeface="+mn-lt"/>
                <a:hlinkClick r:id="rId8"/>
              </a:rPr>
              <a:t>www.w3.org/html/wg</a:t>
            </a:r>
            <a:endParaRPr lang="en-US" sz="3200" dirty="0" smtClean="0">
              <a:latin typeface="+mn-lt"/>
            </a:endParaRPr>
          </a:p>
          <a:p>
            <a:pPr>
              <a:spcAft>
                <a:spcPts val="1200"/>
              </a:spcAft>
            </a:pPr>
            <a:r>
              <a:rPr lang="en-US" sz="4400" dirty="0">
                <a:ln w="3175">
                  <a:noFill/>
                </a:ln>
                <a:gradFill flip="none" rotWithShape="1">
                  <a:gsLst>
                    <a:gs pos="0">
                      <a:srgbClr val="595959"/>
                    </a:gs>
                    <a:gs pos="86000">
                      <a:srgbClr val="595959"/>
                    </a:gs>
                  </a:gsLst>
                  <a:lin ang="5400000" scaled="0"/>
                  <a:tileRect/>
                </a:gradFill>
                <a:cs typeface="Arial" charset="0"/>
              </a:rPr>
              <a:t>HTML5 Demo </a:t>
            </a:r>
            <a:r>
              <a:rPr lang="en-US" sz="4400" dirty="0" smtClean="0">
                <a:ln w="3175">
                  <a:noFill/>
                </a:ln>
                <a:gradFill flip="none" rotWithShape="1">
                  <a:gsLst>
                    <a:gs pos="0">
                      <a:srgbClr val="595959"/>
                    </a:gs>
                    <a:gs pos="86000">
                      <a:srgbClr val="595959"/>
                    </a:gs>
                  </a:gsLst>
                  <a:lin ang="5400000" scaled="0"/>
                  <a:tileRect/>
                </a:gradFill>
                <a:cs typeface="Arial" charset="0"/>
              </a:rPr>
              <a:t>Gallery</a:t>
            </a:r>
            <a:br>
              <a:rPr lang="en-US" sz="4400" dirty="0" smtClean="0">
                <a:ln w="3175">
                  <a:noFill/>
                </a:ln>
                <a:gradFill flip="none" rotWithShape="1">
                  <a:gsLst>
                    <a:gs pos="0">
                      <a:srgbClr val="595959"/>
                    </a:gs>
                    <a:gs pos="86000">
                      <a:srgbClr val="595959"/>
                    </a:gs>
                  </a:gsLst>
                  <a:lin ang="5400000" scaled="0"/>
                  <a:tileRect/>
                </a:gradFill>
                <a:cs typeface="Arial" charset="0"/>
              </a:rPr>
            </a:br>
            <a:r>
              <a:rPr lang="en-US" sz="3200" dirty="0">
                <a:hlinkClick r:id="rId9"/>
              </a:rPr>
              <a:t>http://</a:t>
            </a:r>
            <a:r>
              <a:rPr lang="en-US" sz="3200" dirty="0" smtClean="0">
                <a:hlinkClick r:id="rId9"/>
              </a:rPr>
              <a:t>www.beautyoftheweb.com</a:t>
            </a:r>
            <a:endParaRPr lang="en-US" sz="3200" dirty="0" smtClean="0"/>
          </a:p>
          <a:p>
            <a:pPr>
              <a:spcAft>
                <a:spcPts val="1200"/>
              </a:spcAft>
            </a:pPr>
            <a:r>
              <a:rPr lang="en-US" sz="4400" dirty="0">
                <a:ln w="3175">
                  <a:noFill/>
                </a:ln>
                <a:gradFill flip="none" rotWithShape="1">
                  <a:gsLst>
                    <a:gs pos="0">
                      <a:srgbClr val="595959"/>
                    </a:gs>
                    <a:gs pos="86000">
                      <a:srgbClr val="595959"/>
                    </a:gs>
                  </a:gsLst>
                  <a:lin ang="5400000" scaled="0"/>
                  <a:tileRect/>
                </a:gradFill>
                <a:cs typeface="Arial" charset="0"/>
              </a:rPr>
              <a:t>IE Blog</a:t>
            </a:r>
            <a:r>
              <a:rPr lang="en-US" sz="3200" dirty="0"/>
              <a:t/>
            </a:r>
            <a:br>
              <a:rPr lang="en-US" sz="3200" dirty="0"/>
            </a:br>
            <a:r>
              <a:rPr lang="en-US" sz="3200" dirty="0">
                <a:hlinkClick r:id="rId10"/>
              </a:rPr>
              <a:t>http://</a:t>
            </a:r>
            <a:r>
              <a:rPr lang="en-US" sz="3200" dirty="0" smtClean="0">
                <a:hlinkClick r:id="rId10"/>
              </a:rPr>
              <a:t>blogs.msdn.com/IE</a:t>
            </a:r>
            <a:endParaRPr lang="en-US" sz="3200" dirty="0" smtClean="0"/>
          </a:p>
          <a:p>
            <a:pPr>
              <a:spcAft>
                <a:spcPts val="1200"/>
              </a:spcAft>
            </a:pPr>
            <a:r>
              <a:rPr lang="en-US" sz="4400" dirty="0">
                <a:ln w="3175">
                  <a:noFill/>
                </a:ln>
                <a:gradFill flip="none" rotWithShape="1">
                  <a:gsLst>
                    <a:gs pos="0">
                      <a:srgbClr val="595959"/>
                    </a:gs>
                    <a:gs pos="86000">
                      <a:srgbClr val="595959"/>
                    </a:gs>
                  </a:gsLst>
                  <a:lin ang="5400000" scaled="0"/>
                  <a:tileRect/>
                </a:gradFill>
                <a:cs typeface="Arial" charset="0"/>
              </a:rPr>
              <a:t>IE9 Test Drive</a:t>
            </a:r>
            <a:r>
              <a:rPr lang="en-US" sz="3200" dirty="0"/>
              <a:t/>
            </a:r>
            <a:br>
              <a:rPr lang="en-US" sz="3200" dirty="0"/>
            </a:br>
            <a:r>
              <a:rPr lang="en-US" sz="3200" dirty="0">
                <a:hlinkClick r:id="rId11"/>
              </a:rPr>
              <a:t>http://</a:t>
            </a:r>
            <a:r>
              <a:rPr lang="en-US" sz="3200" dirty="0" smtClean="0">
                <a:hlinkClick r:id="rId11"/>
              </a:rPr>
              <a:t>www.ietestdrive.com</a:t>
            </a:r>
            <a:endParaRPr lang="en-US" sz="3200" dirty="0" smtClean="0"/>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60802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6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3" y="3029093"/>
            <a:ext cx="8202259" cy="2019014"/>
          </a:xfrm>
        </p:spPr>
        <p:txBody>
          <a:bodyPr/>
          <a:lstStyle/>
          <a:p>
            <a:r>
              <a:rPr lang="en-US" sz="3200" dirty="0"/>
              <a:t>HTML 5 in IE 9 &amp; 10</a:t>
            </a:r>
          </a:p>
          <a:p>
            <a:r>
              <a:rPr lang="en-US" sz="3200" dirty="0"/>
              <a:t>HTML5 Deep Dive</a:t>
            </a:r>
          </a:p>
          <a:p>
            <a:r>
              <a:rPr lang="en-US" sz="3200" dirty="0" err="1"/>
              <a:t>jQuery</a:t>
            </a:r>
            <a:r>
              <a:rPr lang="en-US" sz="3200" dirty="0"/>
              <a:t> Fundamentals</a:t>
            </a:r>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7532710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53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err="1" smtClean="0"/>
              <a:t>jQuery</a:t>
            </a:r>
            <a:r>
              <a:rPr lang="en-US" dirty="0" smtClean="0"/>
              <a:t> Fundamentals</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7463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0420919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1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Who Uses </a:t>
            </a:r>
            <a:r>
              <a:rPr lang="en-US" dirty="0" err="1" smtClean="0"/>
              <a:t>jQuery</a:t>
            </a:r>
            <a:r>
              <a:rPr lang="en-US" dirty="0" smtClean="0"/>
              <a:t>?</a:t>
            </a:r>
            <a:endParaRPr lang="en-US" dirty="0"/>
          </a:p>
        </p:txBody>
      </p:sp>
      <p:sp>
        <p:nvSpPr>
          <p:cNvPr id="11" name="Content Placeholder 10"/>
          <p:cNvSpPr>
            <a:spLocks noGrp="1"/>
          </p:cNvSpPr>
          <p:nvPr>
            <p:ph type="body" sz="quarter" idx="10"/>
            <p:custDataLst>
              <p:tags r:id="rId4"/>
            </p:custDataLst>
          </p:nvPr>
        </p:nvSpPr>
        <p:spPr>
          <a:xfrm>
            <a:off x="519112" y="1141413"/>
            <a:ext cx="11149013" cy="1815882"/>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25,343,057 Web Sites</a:t>
            </a:r>
          </a:p>
          <a:p>
            <a:pPr>
              <a:spcAft>
                <a:spcPts val="1200"/>
              </a:spcAft>
            </a:pPr>
            <a:r>
              <a:rPr lang="en-US" sz="4000" dirty="0" smtClean="0">
                <a:latin typeface="Segoe UI Light" pitchFamily="34" charset="0"/>
              </a:rPr>
              <a:t>1,778,334 of those sites rank </a:t>
            </a:r>
            <a:br>
              <a:rPr lang="en-US" sz="4000" dirty="0" smtClean="0">
                <a:latin typeface="Segoe UI Light" pitchFamily="34" charset="0"/>
              </a:rPr>
            </a:br>
            <a:r>
              <a:rPr lang="en-US" sz="4000" dirty="0" smtClean="0">
                <a:latin typeface="Segoe UI Light" pitchFamily="34" charset="0"/>
              </a:rPr>
              <a:t>in the top sites on the web</a:t>
            </a:r>
            <a:endParaRPr lang="en-US" sz="4000" dirty="0">
              <a:latin typeface="Segoe UI Light" pitchFamily="34" charset="0"/>
            </a:endParaRPr>
          </a:p>
        </p:txBody>
      </p:sp>
      <p:sp>
        <p:nvSpPr>
          <p:cNvPr id="6" name="Rectangle 5"/>
          <p:cNvSpPr/>
          <p:nvPr/>
        </p:nvSpPr>
        <p:spPr bwMode="auto">
          <a:xfrm>
            <a:off x="9072081" y="1141413"/>
            <a:ext cx="2603981" cy="5716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Freeform 83"/>
          <p:cNvSpPr>
            <a:spLocks noEditPoints="1"/>
          </p:cNvSpPr>
          <p:nvPr/>
        </p:nvSpPr>
        <p:spPr bwMode="black">
          <a:xfrm>
            <a:off x="9275862" y="1447799"/>
            <a:ext cx="2196417" cy="23185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4" name="TextBox 3"/>
          <p:cNvSpPr txBox="1"/>
          <p:nvPr/>
        </p:nvSpPr>
        <p:spPr>
          <a:xfrm>
            <a:off x="514678" y="5973660"/>
            <a:ext cx="5945987"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Source: </a:t>
            </a:r>
            <a:r>
              <a:rPr lang="en-US" sz="2000" dirty="0">
                <a:hlinkClick r:id="rId9"/>
              </a:rPr>
              <a:t>http://trends.builtwith.com/javascript/jQuery</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1085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98693332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376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err="1" smtClean="0"/>
              <a:t>jQuery</a:t>
            </a:r>
            <a:r>
              <a:rPr lang="en-US" dirty="0" smtClean="0"/>
              <a:t> Community</a:t>
            </a:r>
            <a:endParaRPr lang="en-US" dirty="0"/>
          </a:p>
        </p:txBody>
      </p:sp>
      <p:sp>
        <p:nvSpPr>
          <p:cNvPr id="3" name="Text Placeholder 2"/>
          <p:cNvSpPr>
            <a:spLocks noGrp="1"/>
          </p:cNvSpPr>
          <p:nvPr>
            <p:ph type="body" sz="quarter" idx="10"/>
            <p:custDataLst>
              <p:tags r:id="rId3"/>
            </p:custDataLst>
          </p:nvPr>
        </p:nvSpPr>
        <p:spPr>
          <a:xfrm>
            <a:off x="519112" y="1153248"/>
            <a:ext cx="3042795" cy="4271939"/>
          </a:xfrm>
        </p:spPr>
        <p:txBody>
          <a:bodyPr/>
          <a:lstStyle/>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Downloading</a:t>
            </a:r>
            <a:br>
              <a:rPr lang="en-US" sz="3600" dirty="0" smtClean="0">
                <a:ln w="3175">
                  <a:noFill/>
                </a:ln>
                <a:gradFill flip="none" rotWithShape="1">
                  <a:gsLst>
                    <a:gs pos="0">
                      <a:srgbClr val="595959"/>
                    </a:gs>
                    <a:gs pos="86000">
                      <a:srgbClr val="595959"/>
                    </a:gs>
                  </a:gsLst>
                  <a:lin ang="5400000" scaled="0"/>
                  <a:tileRect/>
                </a:gradFill>
                <a:cs typeface="Arial" charset="0"/>
              </a:rPr>
            </a:br>
            <a:r>
              <a:rPr lang="en-US" sz="2400" dirty="0" smtClean="0">
                <a:latin typeface="+mn-lt"/>
                <a:hlinkClick r:id="rId9"/>
              </a:rPr>
              <a:t>http://code.jquery.com</a:t>
            </a:r>
            <a:endParaRPr lang="en-US" sz="2400" dirty="0" smtClean="0">
              <a:latin typeface="+mn-lt"/>
            </a:endParaRPr>
          </a:p>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Documentation</a:t>
            </a:r>
            <a:r>
              <a:rPr lang="en-US" sz="3600" dirty="0">
                <a:ln w="3175">
                  <a:noFill/>
                </a:ln>
                <a:gradFill flip="none" rotWithShape="1">
                  <a:gsLst>
                    <a:gs pos="0">
                      <a:srgbClr val="595959"/>
                    </a:gs>
                    <a:gs pos="86000">
                      <a:srgbClr val="595959"/>
                    </a:gs>
                  </a:gsLst>
                  <a:lin ang="5400000" scaled="0"/>
                  <a:tileRect/>
                </a:gradFill>
                <a:cs typeface="Arial" charset="0"/>
              </a:rPr>
              <a:t/>
            </a:r>
            <a:br>
              <a:rPr lang="en-US" sz="3600" dirty="0">
                <a:ln w="3175">
                  <a:noFill/>
                </a:ln>
                <a:gradFill flip="none" rotWithShape="1">
                  <a:gsLst>
                    <a:gs pos="0">
                      <a:srgbClr val="595959"/>
                    </a:gs>
                    <a:gs pos="86000">
                      <a:srgbClr val="595959"/>
                    </a:gs>
                  </a:gsLst>
                  <a:lin ang="5400000" scaled="0"/>
                  <a:tileRect/>
                </a:gradFill>
                <a:cs typeface="Arial" charset="0"/>
              </a:rPr>
            </a:br>
            <a:r>
              <a:rPr lang="en-US" sz="2400" dirty="0">
                <a:hlinkClick r:id="rId10"/>
              </a:rPr>
              <a:t>http</a:t>
            </a:r>
            <a:r>
              <a:rPr lang="en-US" sz="2400" dirty="0" smtClean="0">
                <a:hlinkClick r:id="rId10"/>
              </a:rPr>
              <a:t>://docs.jquery.com</a:t>
            </a:r>
            <a:endParaRPr lang="en-US" sz="2400" dirty="0" smtClean="0"/>
          </a:p>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Community</a:t>
            </a:r>
            <a:r>
              <a:rPr lang="en-US" sz="3600" dirty="0">
                <a:ln w="3175">
                  <a:noFill/>
                </a:ln>
                <a:gradFill flip="none" rotWithShape="1">
                  <a:gsLst>
                    <a:gs pos="0">
                      <a:srgbClr val="595959"/>
                    </a:gs>
                    <a:gs pos="86000">
                      <a:srgbClr val="595959"/>
                    </a:gs>
                  </a:gsLst>
                  <a:lin ang="5400000" scaled="0"/>
                  <a:tileRect/>
                </a:gradFill>
                <a:cs typeface="Arial" charset="0"/>
              </a:rPr>
              <a:t/>
            </a:r>
            <a:br>
              <a:rPr lang="en-US" sz="3600" dirty="0">
                <a:ln w="3175">
                  <a:noFill/>
                </a:ln>
                <a:gradFill flip="none" rotWithShape="1">
                  <a:gsLst>
                    <a:gs pos="0">
                      <a:srgbClr val="595959"/>
                    </a:gs>
                    <a:gs pos="86000">
                      <a:srgbClr val="595959"/>
                    </a:gs>
                  </a:gsLst>
                  <a:lin ang="5400000" scaled="0"/>
                  <a:tileRect/>
                </a:gradFill>
                <a:cs typeface="Arial" charset="0"/>
              </a:rPr>
            </a:br>
            <a:r>
              <a:rPr lang="en-US" sz="2400" dirty="0">
                <a:hlinkClick r:id="rId11"/>
              </a:rPr>
              <a:t>http</a:t>
            </a:r>
            <a:r>
              <a:rPr lang="en-US" sz="2400" dirty="0" smtClean="0">
                <a:hlinkClick r:id="rId11"/>
              </a:rPr>
              <a:t>://forum.jquery.com</a:t>
            </a:r>
            <a:endParaRPr lang="en-US" sz="2400" dirty="0" smtClean="0"/>
          </a:p>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Extending</a:t>
            </a:r>
            <a:r>
              <a:rPr lang="en-US" sz="3600" dirty="0">
                <a:ln w="3175">
                  <a:noFill/>
                </a:ln>
                <a:gradFill flip="none" rotWithShape="1">
                  <a:gsLst>
                    <a:gs pos="0">
                      <a:srgbClr val="595959"/>
                    </a:gs>
                    <a:gs pos="86000">
                      <a:srgbClr val="595959"/>
                    </a:gs>
                  </a:gsLst>
                  <a:lin ang="5400000" scaled="0"/>
                  <a:tileRect/>
                </a:gradFill>
                <a:cs typeface="Arial" charset="0"/>
              </a:rPr>
              <a:t/>
            </a:r>
            <a:br>
              <a:rPr lang="en-US" sz="3600" dirty="0">
                <a:ln w="3175">
                  <a:noFill/>
                </a:ln>
                <a:gradFill flip="none" rotWithShape="1">
                  <a:gsLst>
                    <a:gs pos="0">
                      <a:srgbClr val="595959"/>
                    </a:gs>
                    <a:gs pos="86000">
                      <a:srgbClr val="595959"/>
                    </a:gs>
                  </a:gsLst>
                  <a:lin ang="5400000" scaled="0"/>
                  <a:tileRect/>
                </a:gradFill>
                <a:cs typeface="Arial" charset="0"/>
              </a:rPr>
            </a:br>
            <a:r>
              <a:rPr lang="en-US" sz="2400" dirty="0">
                <a:hlinkClick r:id="rId9"/>
              </a:rPr>
              <a:t>http</a:t>
            </a:r>
            <a:r>
              <a:rPr lang="en-US" sz="2400" dirty="0" smtClean="0">
                <a:hlinkClick r:id="rId9"/>
              </a:rPr>
              <a:t>://plugins.jquery.com</a:t>
            </a:r>
            <a:endParaRPr lang="en-US" sz="2400" dirty="0"/>
          </a:p>
          <a:p>
            <a:pPr>
              <a:spcAft>
                <a:spcPts val="1200"/>
              </a:spcAft>
            </a:pPr>
            <a:endParaRPr lang="en-US" sz="2400" dirty="0" smtClean="0"/>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6" name="Text Placeholder 2"/>
          <p:cNvSpPr txBox="1">
            <a:spLocks/>
          </p:cNvSpPr>
          <p:nvPr>
            <p:custDataLst>
              <p:tags r:id="rId4"/>
            </p:custDataLst>
          </p:nvPr>
        </p:nvSpPr>
        <p:spPr>
          <a:xfrm>
            <a:off x="3840008" y="1153248"/>
            <a:ext cx="3326330" cy="3773341"/>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12"/>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API Docs</a:t>
            </a:r>
            <a:br>
              <a:rPr lang="en-US" sz="3600" dirty="0" smtClean="0">
                <a:ln w="3175">
                  <a:noFill/>
                </a:ln>
                <a:gradFill flip="none" rotWithShape="1">
                  <a:gsLst>
                    <a:gs pos="0">
                      <a:srgbClr val="595959"/>
                    </a:gs>
                    <a:gs pos="86000">
                      <a:srgbClr val="595959"/>
                    </a:gs>
                  </a:gsLst>
                  <a:lin ang="5400000" scaled="0"/>
                  <a:tileRect/>
                </a:gradFill>
                <a:cs typeface="Arial" charset="0"/>
              </a:rPr>
            </a:br>
            <a:r>
              <a:rPr lang="en-US" sz="2400" dirty="0" smtClean="0">
                <a:latin typeface="+mn-lt"/>
                <a:hlinkClick r:id="rId13"/>
              </a:rPr>
              <a:t>http://api.jquery.com</a:t>
            </a:r>
            <a:endParaRPr lang="en-US" sz="2400" dirty="0" smtClean="0">
              <a:latin typeface="+mn-lt"/>
            </a:endParaRPr>
          </a:p>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Local Community</a:t>
            </a:r>
            <a:br>
              <a:rPr lang="en-US" sz="3600" dirty="0" smtClean="0">
                <a:ln w="3175">
                  <a:noFill/>
                </a:ln>
                <a:gradFill flip="none" rotWithShape="1">
                  <a:gsLst>
                    <a:gs pos="0">
                      <a:srgbClr val="595959"/>
                    </a:gs>
                    <a:gs pos="86000">
                      <a:srgbClr val="595959"/>
                    </a:gs>
                  </a:gsLst>
                  <a:lin ang="5400000" scaled="0"/>
                  <a:tileRect/>
                </a:gradFill>
                <a:cs typeface="Arial" charset="0"/>
              </a:rPr>
            </a:br>
            <a:r>
              <a:rPr lang="en-US" sz="2400" dirty="0" smtClean="0">
                <a:hlinkClick r:id="rId14"/>
              </a:rPr>
              <a:t>http://meetups.jquery.com</a:t>
            </a:r>
            <a:endParaRPr lang="en-US" sz="2400" dirty="0" smtClean="0"/>
          </a:p>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Widgets &amp; Effects</a:t>
            </a:r>
            <a:br>
              <a:rPr lang="en-US" sz="3600" dirty="0" smtClean="0">
                <a:ln w="3175">
                  <a:noFill/>
                </a:ln>
                <a:gradFill flip="none" rotWithShape="1">
                  <a:gsLst>
                    <a:gs pos="0">
                      <a:srgbClr val="595959"/>
                    </a:gs>
                    <a:gs pos="86000">
                      <a:srgbClr val="595959"/>
                    </a:gs>
                  </a:gsLst>
                  <a:lin ang="5400000" scaled="0"/>
                  <a:tileRect/>
                </a:gradFill>
                <a:cs typeface="Arial" charset="0"/>
              </a:rPr>
            </a:br>
            <a:r>
              <a:rPr lang="en-US" sz="2400" dirty="0" smtClean="0">
                <a:hlinkClick r:id="rId15"/>
              </a:rPr>
              <a:t>http://jqueryui.com</a:t>
            </a:r>
            <a:endParaRPr lang="en-US" sz="2400" dirty="0" smtClean="0"/>
          </a:p>
          <a:p>
            <a:pPr>
              <a:spcAft>
                <a:spcPts val="1200"/>
              </a:spcAft>
            </a:pPr>
            <a:endParaRPr lang="en-US" sz="2400" dirty="0" smtClean="0"/>
          </a:p>
          <a:p>
            <a:pPr>
              <a:spcAft>
                <a:spcPts val="1200"/>
              </a:spcAft>
            </a:pPr>
            <a:endParaRPr lang="en-US" sz="2400" dirty="0" smtClean="0"/>
          </a:p>
        </p:txBody>
      </p:sp>
    </p:spTree>
    <p:extLst>
      <p:ext uri="{BB962C8B-B14F-4D97-AF65-F5344CB8AC3E}">
        <p14:creationId xmlns:p14="http://schemas.microsoft.com/office/powerpoint/2010/main" val="199662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1917469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83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Adding </a:t>
            </a:r>
            <a:r>
              <a:rPr lang="en-US" dirty="0" err="1" smtClean="0"/>
              <a:t>jQuery</a:t>
            </a:r>
            <a:endParaRPr lang="en-US" dirty="0"/>
          </a:p>
        </p:txBody>
      </p:sp>
      <p:sp>
        <p:nvSpPr>
          <p:cNvPr id="7" name="Subtitle 6"/>
          <p:cNvSpPr>
            <a:spLocks noGrp="1"/>
          </p:cNvSpPr>
          <p:nvPr>
            <p:ph type="subTitle" idx="1"/>
          </p:nvPr>
        </p:nvSpPr>
        <p:spPr>
          <a:xfrm>
            <a:off x="1889124" y="5630472"/>
            <a:ext cx="5181527" cy="461665"/>
          </a:xfrm>
        </p:spPr>
        <p:txBody>
          <a:bodyPr/>
          <a:lstStyle/>
          <a:p>
            <a:r>
              <a:rPr lang="en-US" dirty="0" smtClean="0"/>
              <a:t>How to wire your site up with </a:t>
            </a:r>
            <a:r>
              <a:rPr lang="en-US" dirty="0" err="1" smtClean="0"/>
              <a:t>jQuery</a:t>
            </a:r>
            <a:endParaRPr lang="en-US" dirty="0"/>
          </a:p>
        </p:txBody>
      </p:sp>
      <p:sp>
        <p:nvSpPr>
          <p:cNvPr id="6" name="Text Placeholder 5"/>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1923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smtClean="0"/>
              <a:t>jQuery</a:t>
            </a:r>
            <a:r>
              <a:rPr lang="en-US" dirty="0" smtClean="0"/>
              <a:t> Fundamentals</a:t>
            </a:r>
            <a:endParaRPr lang="en-US" dirty="0"/>
          </a:p>
        </p:txBody>
      </p:sp>
      <p:sp>
        <p:nvSpPr>
          <p:cNvPr id="18" name="Text Placeholder 17"/>
          <p:cNvSpPr>
            <a:spLocks noGrp="1"/>
          </p:cNvSpPr>
          <p:nvPr>
            <p:ph type="body" sz="quarter" idx="10"/>
          </p:nvPr>
        </p:nvSpPr>
        <p:spPr>
          <a:xfrm>
            <a:off x="519112" y="1141413"/>
            <a:ext cx="11149013" cy="1223412"/>
          </a:xfrm>
        </p:spPr>
        <p:txBody>
          <a:bodyPr/>
          <a:lstStyle/>
          <a:p>
            <a:r>
              <a:rPr lang="en-US" dirty="0" smtClean="0">
                <a:solidFill>
                  <a:schemeClr val="accent2">
                    <a:alpha val="99000"/>
                  </a:schemeClr>
                </a:solidFill>
              </a:rPr>
              <a:t>Find something using a selector</a:t>
            </a:r>
          </a:p>
          <a:p>
            <a:r>
              <a:rPr lang="en-US" dirty="0" smtClean="0"/>
              <a:t>Do something to what’s been selected</a:t>
            </a:r>
            <a:endParaRPr lang="en-US" dirty="0"/>
          </a:p>
        </p:txBody>
      </p:sp>
      <p:sp>
        <p:nvSpPr>
          <p:cNvPr id="5" name="Rectangle 4"/>
          <p:cNvSpPr/>
          <p:nvPr/>
        </p:nvSpPr>
        <p:spPr bwMode="auto">
          <a:xfrm>
            <a:off x="6985427" y="3580899"/>
            <a:ext cx="4690636" cy="303262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    $(‘div’).hide();</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&lt;div&gt;This will be hidden&lt;/div&gt;</a:t>
            </a:r>
          </a:p>
          <a:p>
            <a:r>
              <a:rPr lang="en-US" sz="2000" dirty="0">
                <a:solidFill>
                  <a:schemeClr val="bg1">
                    <a:alpha val="99000"/>
                  </a:schemeClr>
                </a:solidFill>
                <a:latin typeface="Consolas" pitchFamily="49" charset="0"/>
                <a:cs typeface="Consolas" pitchFamily="49" charset="0"/>
              </a:rPr>
              <a:t>&lt;div&gt;So will this&lt;/div&gt;</a:t>
            </a:r>
          </a:p>
          <a:p>
            <a:r>
              <a:rPr lang="en-US" sz="2000" dirty="0">
                <a:solidFill>
                  <a:schemeClr val="bg1">
                    <a:alpha val="99000"/>
                  </a:schemeClr>
                </a:solidFill>
                <a:latin typeface="Consolas" pitchFamily="49" charset="0"/>
                <a:cs typeface="Consolas" pitchFamily="49" charset="0"/>
              </a:rPr>
              <a:t>&lt;div&gt;Even this&lt;/div&gt;</a:t>
            </a:r>
          </a:p>
        </p:txBody>
      </p:sp>
    </p:spTree>
    <p:extLst>
      <p:ext uri="{BB962C8B-B14F-4D97-AF65-F5344CB8AC3E}">
        <p14:creationId xmlns:p14="http://schemas.microsoft.com/office/powerpoint/2010/main" val="352627586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Functional Syntax</a:t>
            </a:r>
            <a:endParaRPr lang="en-US" dirty="0"/>
          </a:p>
        </p:txBody>
      </p:sp>
      <p:sp>
        <p:nvSpPr>
          <p:cNvPr id="18" name="Text Placeholder 17"/>
          <p:cNvSpPr>
            <a:spLocks noGrp="1"/>
          </p:cNvSpPr>
          <p:nvPr>
            <p:ph type="body" sz="quarter" idx="10"/>
          </p:nvPr>
        </p:nvSpPr>
        <p:spPr>
          <a:xfrm>
            <a:off x="519112" y="1141413"/>
            <a:ext cx="11149013" cy="1107996"/>
          </a:xfrm>
        </p:spPr>
        <p:txBody>
          <a:bodyPr/>
          <a:lstStyle/>
          <a:p>
            <a:r>
              <a:rPr lang="en-US" dirty="0" smtClean="0">
                <a:solidFill>
                  <a:schemeClr val="accent2">
                    <a:alpha val="99000"/>
                  </a:schemeClr>
                </a:solidFill>
              </a:rPr>
              <a:t>Introduces functional handling </a:t>
            </a:r>
            <a:br>
              <a:rPr lang="en-US" dirty="0" smtClean="0">
                <a:solidFill>
                  <a:schemeClr val="accent2">
                    <a:alpha val="99000"/>
                  </a:schemeClr>
                </a:solidFill>
              </a:rPr>
            </a:br>
            <a:r>
              <a:rPr lang="en-US" dirty="0" smtClean="0">
                <a:solidFill>
                  <a:schemeClr val="accent2">
                    <a:alpha val="99000"/>
                  </a:schemeClr>
                </a:solidFill>
              </a:rPr>
              <a:t>of browser or DOM events</a:t>
            </a:r>
            <a:endParaRPr lang="en-US" dirty="0">
              <a:solidFill>
                <a:schemeClr val="accent2">
                  <a:alpha val="99000"/>
                </a:schemeClr>
              </a:solidFill>
            </a:endParaRPr>
          </a:p>
        </p:txBody>
      </p:sp>
      <p:sp>
        <p:nvSpPr>
          <p:cNvPr id="5" name="Rectangle 4"/>
          <p:cNvSpPr/>
          <p:nvPr/>
        </p:nvSpPr>
        <p:spPr bwMode="auto">
          <a:xfrm>
            <a:off x="3175033" y="2530624"/>
            <a:ext cx="8493092" cy="4082901"/>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$(document).ready(function()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').click( function(){</a:t>
            </a:r>
          </a:p>
          <a:p>
            <a:r>
              <a:rPr lang="en-US" sz="2000" dirty="0">
                <a:solidFill>
                  <a:schemeClr val="bg1">
                    <a:alpha val="99000"/>
                  </a:schemeClr>
                </a:solidFill>
                <a:latin typeface="Consolas" pitchFamily="49" charset="0"/>
                <a:cs typeface="Consolas" pitchFamily="49" charset="0"/>
              </a:rPr>
              <a:t>        alert('post form');</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&lt;input class=“</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 type=“button” value=“Submit”/&gt;</a:t>
            </a:r>
          </a:p>
          <a:p>
            <a:endParaRPr lang="en-US" sz="2000" dirty="0">
              <a:solidFill>
                <a:schemeClr val="bg1">
                  <a:alpha val="99000"/>
                </a:schemeClr>
              </a:solidFill>
              <a:latin typeface="Consolas" pitchFamily="49" charset="0"/>
              <a:cs typeface="Consolas" pitchFamily="49" charset="0"/>
            </a:endParaRPr>
          </a:p>
          <a:p>
            <a:endParaRPr lang="en-US" sz="2000" dirty="0">
              <a:solidFill>
                <a:schemeClr val="bg1">
                  <a:alpha val="99000"/>
                </a:schemeClr>
              </a:solidFill>
              <a:latin typeface="Consolas" pitchFamily="49" charset="0"/>
              <a:cs typeface="Consolas" pitchFamily="49" charset="0"/>
            </a:endParaRPr>
          </a:p>
          <a:p>
            <a:endParaRPr lang="en-US" sz="20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369272082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 Manipulation</a:t>
            </a:r>
            <a:endParaRPr lang="en-US" dirty="0"/>
          </a:p>
        </p:txBody>
      </p:sp>
      <p:sp>
        <p:nvSpPr>
          <p:cNvPr id="18" name="Text Placeholder 17"/>
          <p:cNvSpPr>
            <a:spLocks noGrp="1"/>
          </p:cNvSpPr>
          <p:nvPr>
            <p:ph type="body" sz="quarter" idx="10"/>
          </p:nvPr>
        </p:nvSpPr>
        <p:spPr>
          <a:xfrm>
            <a:off x="519112" y="1141413"/>
            <a:ext cx="11149013" cy="1107996"/>
          </a:xfrm>
        </p:spPr>
        <p:txBody>
          <a:bodyPr/>
          <a:lstStyle/>
          <a:p>
            <a:r>
              <a:rPr lang="en-US" dirty="0" err="1" smtClean="0">
                <a:solidFill>
                  <a:schemeClr val="accent2">
                    <a:alpha val="99000"/>
                  </a:schemeClr>
                </a:solidFill>
              </a:rPr>
              <a:t>jQuery</a:t>
            </a:r>
            <a:r>
              <a:rPr lang="en-US" dirty="0" smtClean="0">
                <a:solidFill>
                  <a:schemeClr val="accent2">
                    <a:alpha val="99000"/>
                  </a:schemeClr>
                </a:solidFill>
              </a:rPr>
              <a:t> can create new elements </a:t>
            </a:r>
            <a:br>
              <a:rPr lang="en-US" dirty="0" smtClean="0">
                <a:solidFill>
                  <a:schemeClr val="accent2">
                    <a:alpha val="99000"/>
                  </a:schemeClr>
                </a:solidFill>
              </a:rPr>
            </a:br>
            <a:r>
              <a:rPr lang="en-US" dirty="0" smtClean="0">
                <a:solidFill>
                  <a:schemeClr val="accent2">
                    <a:alpha val="99000"/>
                  </a:schemeClr>
                </a:solidFill>
              </a:rPr>
              <a:t>or alter existing elements</a:t>
            </a:r>
            <a:endParaRPr lang="en-US" dirty="0">
              <a:solidFill>
                <a:schemeClr val="accent2">
                  <a:alpha val="99000"/>
                </a:schemeClr>
              </a:solidFill>
            </a:endParaRPr>
          </a:p>
        </p:txBody>
      </p:sp>
      <p:sp>
        <p:nvSpPr>
          <p:cNvPr id="5" name="Rectangle 4"/>
          <p:cNvSpPr/>
          <p:nvPr/>
        </p:nvSpPr>
        <p:spPr bwMode="auto">
          <a:xfrm>
            <a:off x="2691057" y="2519991"/>
            <a:ext cx="8977068" cy="409353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$(document).ready(function()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').click( function(){</a:t>
            </a:r>
          </a:p>
          <a:p>
            <a:r>
              <a:rPr lang="en-US" sz="2000" dirty="0">
                <a:solidFill>
                  <a:schemeClr val="bg1">
                    <a:alpha val="99000"/>
                  </a:schemeClr>
                </a:solidFill>
                <a:latin typeface="Consolas" pitchFamily="49" charset="0"/>
                <a:cs typeface="Consolas" pitchFamily="49" charset="0"/>
              </a:rPr>
              <a:t>        </a:t>
            </a:r>
            <a:r>
              <a:rPr lang="en-US" sz="2000" dirty="0">
                <a:solidFill>
                  <a:schemeClr val="accent1">
                    <a:lumMod val="60000"/>
                    <a:lumOff val="40000"/>
                    <a:alpha val="99000"/>
                  </a:schemeClr>
                </a:solidFill>
                <a:latin typeface="Consolas" pitchFamily="49" charset="0"/>
                <a:cs typeface="Consolas" pitchFamily="49" charset="0"/>
              </a:rPr>
              <a:t>$('.</a:t>
            </a:r>
            <a:r>
              <a:rPr lang="en-US" sz="2000" dirty="0" err="1">
                <a:solidFill>
                  <a:schemeClr val="accent1">
                    <a:lumMod val="60000"/>
                    <a:lumOff val="40000"/>
                    <a:alpha val="99000"/>
                  </a:schemeClr>
                </a:solidFill>
                <a:latin typeface="Consolas" pitchFamily="49" charset="0"/>
                <a:cs typeface="Consolas" pitchFamily="49" charset="0"/>
              </a:rPr>
              <a:t>submitButton</a:t>
            </a:r>
            <a:r>
              <a:rPr lang="en-US" sz="2000" dirty="0">
                <a:solidFill>
                  <a:schemeClr val="accent1">
                    <a:lumMod val="60000"/>
                    <a:lumOff val="40000"/>
                    <a:alpha val="99000"/>
                  </a:schemeClr>
                </a:solidFill>
                <a:latin typeface="Consolas" pitchFamily="49" charset="0"/>
                <a:cs typeface="Consolas" pitchFamily="49" charset="0"/>
              </a:rPr>
              <a:t>').</a:t>
            </a:r>
            <a:r>
              <a:rPr lang="en-US" sz="2000" dirty="0" err="1">
                <a:solidFill>
                  <a:schemeClr val="accent1">
                    <a:lumMod val="60000"/>
                    <a:lumOff val="40000"/>
                    <a:alpha val="99000"/>
                  </a:schemeClr>
                </a:solidFill>
                <a:latin typeface="Consolas" pitchFamily="49" charset="0"/>
                <a:cs typeface="Consolas" pitchFamily="49" charset="0"/>
              </a:rPr>
              <a:t>css</a:t>
            </a:r>
            <a:r>
              <a:rPr lang="en-US" sz="2000" dirty="0">
                <a:solidFill>
                  <a:schemeClr val="accent1">
                    <a:lumMod val="60000"/>
                    <a:lumOff val="40000"/>
                    <a:alpha val="99000"/>
                  </a:schemeClr>
                </a:solidFill>
                <a:latin typeface="Consolas" pitchFamily="49" charset="0"/>
                <a:cs typeface="Consolas" pitchFamily="49" charset="0"/>
              </a:rPr>
              <a:t>('color', '#ff0000');</a:t>
            </a:r>
          </a:p>
          <a:p>
            <a:r>
              <a:rPr lang="en-US" sz="2000" dirty="0">
                <a:solidFill>
                  <a:schemeClr val="accent1">
                    <a:lumMod val="60000"/>
                    <a:lumOff val="40000"/>
                    <a:alpha val="99000"/>
                  </a:schemeClr>
                </a:solidFill>
                <a:latin typeface="Consolas" pitchFamily="49" charset="0"/>
                <a:cs typeface="Consolas" pitchFamily="49" charset="0"/>
              </a:rPr>
              <a:t>        $('#container').append('&lt;span&gt;Clicked!&lt;/span&gt;');</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 id="container"&gt;</a:t>
            </a:r>
          </a:p>
          <a:p>
            <a:r>
              <a:rPr lang="en-US" sz="2000" dirty="0">
                <a:solidFill>
                  <a:schemeClr val="bg1">
                    <a:alpha val="99000"/>
                  </a:schemeClr>
                </a:solidFill>
                <a:latin typeface="Consolas" pitchFamily="49" charset="0"/>
                <a:cs typeface="Consolas" pitchFamily="49" charset="0"/>
              </a:rPr>
              <a:t>    &lt;input class="</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 type="button" value="Submit"/&gt;</a:t>
            </a:r>
          </a:p>
          <a:p>
            <a:r>
              <a:rPr lang="en-US" sz="2000" dirty="0">
                <a:solidFill>
                  <a:schemeClr val="bg1">
                    <a:alpha val="99000"/>
                  </a:schemeClr>
                </a:solidFill>
                <a:latin typeface="Consolas" pitchFamily="49" charset="0"/>
                <a:cs typeface="Consolas" pitchFamily="49" charset="0"/>
              </a:rPr>
              <a:t>&lt;/div&gt;</a:t>
            </a:r>
          </a:p>
        </p:txBody>
      </p:sp>
    </p:spTree>
    <p:extLst>
      <p:ext uri="{BB962C8B-B14F-4D97-AF65-F5344CB8AC3E}">
        <p14:creationId xmlns:p14="http://schemas.microsoft.com/office/powerpoint/2010/main" val="371535165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Chaining with </a:t>
            </a:r>
            <a:r>
              <a:rPr lang="en-US" dirty="0" err="1" smtClean="0"/>
              <a:t>jQuery</a:t>
            </a:r>
            <a:endParaRPr lang="en-US" dirty="0"/>
          </a:p>
        </p:txBody>
      </p:sp>
      <p:sp>
        <p:nvSpPr>
          <p:cNvPr id="18" name="Text Placeholder 17"/>
          <p:cNvSpPr>
            <a:spLocks noGrp="1"/>
          </p:cNvSpPr>
          <p:nvPr>
            <p:ph type="body" sz="quarter" idx="10"/>
          </p:nvPr>
        </p:nvSpPr>
        <p:spPr>
          <a:xfrm>
            <a:off x="519112" y="1140831"/>
            <a:ext cx="11149013" cy="1107996"/>
          </a:xfrm>
        </p:spPr>
        <p:txBody>
          <a:bodyPr/>
          <a:lstStyle/>
          <a:p>
            <a:r>
              <a:rPr lang="en-US" dirty="0" smtClean="0">
                <a:solidFill>
                  <a:schemeClr val="accent2">
                    <a:alpha val="99000"/>
                  </a:schemeClr>
                </a:solidFill>
              </a:rPr>
              <a:t>DOM events can be attached to </a:t>
            </a:r>
            <a:br>
              <a:rPr lang="en-US" dirty="0" smtClean="0">
                <a:solidFill>
                  <a:schemeClr val="accent2">
                    <a:alpha val="99000"/>
                  </a:schemeClr>
                </a:solidFill>
              </a:rPr>
            </a:br>
            <a:r>
              <a:rPr lang="en-US" dirty="0" smtClean="0">
                <a:solidFill>
                  <a:schemeClr val="accent2">
                    <a:alpha val="99000"/>
                  </a:schemeClr>
                </a:solidFill>
              </a:rPr>
              <a:t>elements as they are added to the DOM</a:t>
            </a:r>
            <a:endParaRPr lang="en-US" dirty="0">
              <a:solidFill>
                <a:schemeClr val="accent2">
                  <a:alpha val="99000"/>
                </a:schemeClr>
              </a:solidFill>
            </a:endParaRPr>
          </a:p>
        </p:txBody>
      </p:sp>
      <p:sp>
        <p:nvSpPr>
          <p:cNvPr id="5" name="Rectangle 4"/>
          <p:cNvSpPr/>
          <p:nvPr/>
        </p:nvSpPr>
        <p:spPr bwMode="auto">
          <a:xfrm>
            <a:off x="2317687" y="2510938"/>
            <a:ext cx="9358376" cy="409353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$(document).ready(function()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').click( function(){</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('color', '#ff0000');</a:t>
            </a:r>
          </a:p>
          <a:p>
            <a:r>
              <a:rPr lang="en-US" sz="2000" dirty="0">
                <a:solidFill>
                  <a:schemeClr val="bg1">
                    <a:alpha val="99000"/>
                  </a:schemeClr>
                </a:solidFill>
                <a:latin typeface="Consolas" pitchFamily="49" charset="0"/>
                <a:cs typeface="Consolas" pitchFamily="49" charset="0"/>
              </a:rPr>
              <a:t>        $('#container')</a:t>
            </a:r>
          </a:p>
          <a:p>
            <a:r>
              <a:rPr lang="en-US" sz="2000" dirty="0">
                <a:solidFill>
                  <a:schemeClr val="bg1">
                    <a:alpha val="99000"/>
                  </a:schemeClr>
                </a:solidFill>
                <a:latin typeface="Consolas" pitchFamily="49" charset="0"/>
                <a:cs typeface="Consolas" pitchFamily="49" charset="0"/>
              </a:rPr>
              <a:t>            .append(</a:t>
            </a:r>
            <a:r>
              <a:rPr lang="en-US" sz="2000" dirty="0">
                <a:solidFill>
                  <a:schemeClr val="accent1">
                    <a:lumMod val="60000"/>
                    <a:lumOff val="40000"/>
                    <a:alpha val="99000"/>
                  </a:schemeClr>
                </a:solidFill>
                <a:latin typeface="Consolas" pitchFamily="49" charset="0"/>
                <a:cs typeface="Consolas" pitchFamily="49" charset="0"/>
              </a:rPr>
              <a:t>$('&lt;span&gt;Clicked!&lt;/span&gt;')</a:t>
            </a:r>
          </a:p>
          <a:p>
            <a:r>
              <a:rPr lang="en-US" sz="2000" dirty="0">
                <a:solidFill>
                  <a:schemeClr val="accent1">
                    <a:lumMod val="60000"/>
                    <a:lumOff val="40000"/>
                    <a:alpha val="99000"/>
                  </a:schemeClr>
                </a:solidFill>
                <a:latin typeface="Consolas" pitchFamily="49" charset="0"/>
                <a:cs typeface="Consolas" pitchFamily="49" charset="0"/>
              </a:rPr>
              <a:t>                .click(function(){</a:t>
            </a:r>
          </a:p>
          <a:p>
            <a:r>
              <a:rPr lang="en-US" sz="2000" dirty="0">
                <a:solidFill>
                  <a:schemeClr val="accent1">
                    <a:lumMod val="60000"/>
                    <a:lumOff val="40000"/>
                    <a:alpha val="99000"/>
                  </a:schemeClr>
                </a:solidFill>
                <a:latin typeface="Consolas" pitchFamily="49" charset="0"/>
                <a:cs typeface="Consolas" pitchFamily="49" charset="0"/>
              </a:rPr>
              <a:t>                    alert('foo');</a:t>
            </a:r>
          </a:p>
          <a:p>
            <a:r>
              <a:rPr lang="en-US" sz="2000" dirty="0">
                <a:solidFill>
                  <a:schemeClr val="accent1">
                    <a:lumMod val="60000"/>
                    <a:lumOff val="40000"/>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&lt;/script&gt;</a:t>
            </a:r>
          </a:p>
        </p:txBody>
      </p:sp>
    </p:spTree>
    <p:extLst>
      <p:ext uri="{BB962C8B-B14F-4D97-AF65-F5344CB8AC3E}">
        <p14:creationId xmlns:p14="http://schemas.microsoft.com/office/powerpoint/2010/main" val="136473895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65855937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477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err="1" smtClean="0"/>
              <a:t>jQuery</a:t>
            </a:r>
            <a:r>
              <a:rPr lang="en-US" dirty="0" smtClean="0"/>
              <a:t> Fundamentals</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405969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jQuery</a:t>
            </a:r>
          </a:p>
        </p:txBody>
      </p:sp>
      <p:sp>
        <p:nvSpPr>
          <p:cNvPr id="9218" name="Rectangle 1"/>
          <p:cNvSpPr>
            <a:spLocks noGrp="1" noChangeArrowheads="1"/>
          </p:cNvSpPr>
          <p:nvPr>
            <p:ph idx="4294967295"/>
          </p:nvPr>
        </p:nvSpPr>
        <p:spPr>
          <a:xfrm>
            <a:off x="517525" y="1413511"/>
            <a:ext cx="9450388" cy="457200"/>
          </a:xfrm>
        </p:spPr>
        <p:txBody>
          <a:bodyPr/>
          <a:lstStyle/>
          <a:p>
            <a:pPr marL="0" indent="0">
              <a:spcBef>
                <a:spcPct val="0"/>
              </a:spcBef>
              <a:buNone/>
            </a:pPr>
            <a:r>
              <a:rPr lang="en-US" sz="3300" dirty="0">
                <a:solidFill>
                  <a:schemeClr val="tx2">
                    <a:lumMod val="75000"/>
                    <a:alpha val="99000"/>
                  </a:schemeClr>
                </a:solidFill>
              </a:rPr>
              <a:t>The world’s most popular JavaScript library</a:t>
            </a:r>
          </a:p>
        </p:txBody>
      </p:sp>
      <p:sp>
        <p:nvSpPr>
          <p:cNvPr id="9220" name="Rectangle 3"/>
          <p:cNvSpPr>
            <a:spLocks/>
          </p:cNvSpPr>
          <p:nvPr/>
        </p:nvSpPr>
        <p:spPr bwMode="auto">
          <a:xfrm>
            <a:off x="519112" y="5749925"/>
            <a:ext cx="10379547"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0" tIns="0" rIns="0" bIns="0"/>
          <a:lstStyle/>
          <a:p>
            <a:pPr algn="l"/>
            <a:r>
              <a:rPr lang="en-US" sz="2000" dirty="0">
                <a:solidFill>
                  <a:schemeClr val="tx2">
                    <a:lumMod val="75000"/>
                    <a:alpha val="99000"/>
                  </a:schemeClr>
                </a:solidFill>
                <a:latin typeface="Lucida Grande" charset="0"/>
                <a:ea typeface="Lucida Grande" charset="0"/>
                <a:cs typeface="Lucida Grande" charset="0"/>
                <a:sym typeface="Lucida Grande" charset="0"/>
              </a:rPr>
              <a:t>From </a:t>
            </a:r>
            <a:r>
              <a:rPr lang="en-US" sz="2000" u="sng" dirty="0">
                <a:solidFill>
                  <a:schemeClr val="tx2">
                    <a:lumMod val="75000"/>
                    <a:alpha val="99000"/>
                  </a:schemeClr>
                </a:solidFill>
                <a:latin typeface="Lucida Grande" charset="0"/>
                <a:ea typeface="Lucida Grande" charset="0"/>
                <a:cs typeface="Lucida Grande" charset="0"/>
                <a:sym typeface="Lucida Grande" charset="0"/>
                <a:hlinkClick r:id="rId3"/>
              </a:rPr>
              <a:t>http://trends.builtwith.com/javascript/JQuery</a:t>
            </a:r>
            <a:r>
              <a:rPr lang="en-US" sz="2000" dirty="0">
                <a:solidFill>
                  <a:schemeClr val="tx2">
                    <a:lumMod val="75000"/>
                    <a:alpha val="99000"/>
                  </a:schemeClr>
                </a:solidFill>
                <a:latin typeface="Lucida Grande" charset="0"/>
                <a:ea typeface="Lucida Grande" charset="0"/>
                <a:cs typeface="Lucida Grande" charset="0"/>
                <a:sym typeface="Lucida Grande" charset="0"/>
              </a:rPr>
              <a:t> for September 9th, 2010</a:t>
            </a:r>
          </a:p>
        </p:txBody>
      </p:sp>
      <p:pic>
        <p:nvPicPr>
          <p:cNvPr id="9221"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839053" y="2087848"/>
            <a:ext cx="6510718" cy="3444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877877456"/>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01394407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69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What is HTML5?</a:t>
            </a:r>
            <a:endParaRPr lang="en-US" dirty="0"/>
          </a:p>
        </p:txBody>
      </p:sp>
      <p:sp>
        <p:nvSpPr>
          <p:cNvPr id="5" name="Text Placeholder 4"/>
          <p:cNvSpPr>
            <a:spLocks noGrp="1"/>
          </p:cNvSpPr>
          <p:nvPr>
            <p:ph type="body" sz="quarter" idx="10"/>
          </p:nvPr>
        </p:nvSpPr>
        <p:spPr>
          <a:xfrm>
            <a:off x="519112" y="1695450"/>
            <a:ext cx="5116375" cy="1107996"/>
          </a:xfrm>
        </p:spPr>
        <p:txBody>
          <a:bodyPr/>
          <a:lstStyle/>
          <a:p>
            <a:r>
              <a:rPr lang="en-US" dirty="0" smtClean="0"/>
              <a:t>It isn’t a </a:t>
            </a:r>
            <a:br>
              <a:rPr lang="en-US" dirty="0" smtClean="0"/>
            </a:br>
            <a:r>
              <a:rPr lang="en-US" dirty="0" smtClean="0"/>
              <a:t>marketing message</a:t>
            </a:r>
            <a:endParaRPr lang="en-US" dirty="0"/>
          </a:p>
        </p:txBody>
      </p:sp>
      <p:sp>
        <p:nvSpPr>
          <p:cNvPr id="8" name="Text Placeholder 4"/>
          <p:cNvSpPr txBox="1">
            <a:spLocks/>
          </p:cNvSpPr>
          <p:nvPr/>
        </p:nvSpPr>
        <p:spPr>
          <a:xfrm>
            <a:off x="519112" y="3185567"/>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It is the future </a:t>
            </a:r>
            <a:br>
              <a:rPr lang="en-US" dirty="0" smtClean="0"/>
            </a:br>
            <a:r>
              <a:rPr lang="en-US" dirty="0" smtClean="0"/>
              <a:t>of the web</a:t>
            </a:r>
            <a:endParaRPr lang="en-US" dirty="0"/>
          </a:p>
        </p:txBody>
      </p:sp>
      <p:sp>
        <p:nvSpPr>
          <p:cNvPr id="9" name="Text Placeholder 4"/>
          <p:cNvSpPr txBox="1">
            <a:spLocks/>
          </p:cNvSpPr>
          <p:nvPr/>
        </p:nvSpPr>
        <p:spPr>
          <a:xfrm>
            <a:off x="519112" y="4675683"/>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 language with support on a variety of devices</a:t>
            </a:r>
            <a:endParaRPr lang="en-US" dirty="0"/>
          </a:p>
        </p:txBody>
      </p:sp>
      <p:sp>
        <p:nvSpPr>
          <p:cNvPr id="11" name="Freeform 11"/>
          <p:cNvSpPr>
            <a:spLocks noEditPoints="1"/>
          </p:cNvSpPr>
          <p:nvPr/>
        </p:nvSpPr>
        <p:spPr bwMode="black">
          <a:xfrm>
            <a:off x="7483339" y="2567879"/>
            <a:ext cx="2344874" cy="2344266"/>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5510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additive="base">
                                        <p:cTn id="17"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9">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P spid="8" grpId="0" build="p"/>
      <p:bldP spid="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826386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681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err="1"/>
              <a:t>jQuery</a:t>
            </a:r>
            <a:r>
              <a:rPr lang="en-US" dirty="0"/>
              <a:t> – why so popular?</a:t>
            </a:r>
          </a:p>
        </p:txBody>
      </p:sp>
      <p:sp>
        <p:nvSpPr>
          <p:cNvPr id="5" name="Text Placeholder 4"/>
          <p:cNvSpPr>
            <a:spLocks noGrp="1"/>
          </p:cNvSpPr>
          <p:nvPr>
            <p:ph type="body" sz="quarter" idx="10"/>
          </p:nvPr>
        </p:nvSpPr>
        <p:spPr>
          <a:xfrm>
            <a:off x="519112" y="1695450"/>
            <a:ext cx="5116375" cy="3693319"/>
          </a:xfrm>
        </p:spPr>
        <p:txBody>
          <a:bodyPr/>
          <a:lstStyle/>
          <a:p>
            <a:pPr>
              <a:spcBef>
                <a:spcPts val="1800"/>
              </a:spcBef>
              <a:spcAft>
                <a:spcPts val="0"/>
              </a:spcAft>
            </a:pPr>
            <a:r>
              <a:rPr lang="en-US" dirty="0"/>
              <a:t>Easy to learn</a:t>
            </a:r>
          </a:p>
          <a:p>
            <a:pPr>
              <a:spcBef>
                <a:spcPts val="1800"/>
              </a:spcBef>
              <a:spcAft>
                <a:spcPts val="0"/>
              </a:spcAft>
            </a:pPr>
            <a:r>
              <a:rPr lang="en-US" dirty="0"/>
              <a:t>Loads of Plugins</a:t>
            </a:r>
          </a:p>
          <a:p>
            <a:pPr>
              <a:spcBef>
                <a:spcPts val="1800"/>
              </a:spcBef>
              <a:spcAft>
                <a:spcPts val="0"/>
              </a:spcAft>
            </a:pPr>
            <a:r>
              <a:rPr lang="en-US" dirty="0"/>
              <a:t>Powerful DOM Selection</a:t>
            </a:r>
          </a:p>
          <a:p>
            <a:pPr>
              <a:spcBef>
                <a:spcPts val="1800"/>
              </a:spcBef>
              <a:spcAft>
                <a:spcPts val="0"/>
              </a:spcAft>
            </a:pPr>
            <a:r>
              <a:rPr lang="en-US" dirty="0"/>
              <a:t>Lightweight</a:t>
            </a:r>
          </a:p>
          <a:p>
            <a:pPr>
              <a:spcBef>
                <a:spcPts val="1800"/>
              </a:spcBef>
              <a:spcAft>
                <a:spcPts val="0"/>
              </a:spcAft>
            </a:pPr>
            <a:r>
              <a:rPr lang="en-US" dirty="0"/>
              <a:t>Community Support</a:t>
            </a:r>
          </a:p>
        </p:txBody>
      </p:sp>
      <p:sp>
        <p:nvSpPr>
          <p:cNvPr id="12" name="Freeform 24"/>
          <p:cNvSpPr>
            <a:spLocks noEditPoints="1"/>
          </p:cNvSpPr>
          <p:nvPr/>
        </p:nvSpPr>
        <p:spPr bwMode="black">
          <a:xfrm>
            <a:off x="9169880" y="3342592"/>
            <a:ext cx="2506184" cy="2907396"/>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42938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additive="base">
                                        <p:cTn id="12"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additive="base">
                                        <p:cTn id="22"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jQuery</a:t>
            </a:r>
            <a:r>
              <a:rPr lang="en-US" dirty="0"/>
              <a:t> Community</a:t>
            </a:r>
          </a:p>
        </p:txBody>
      </p:sp>
      <p:sp>
        <p:nvSpPr>
          <p:cNvPr id="3" name="Text Placeholder 4"/>
          <p:cNvSpPr txBox="1">
            <a:spLocks/>
          </p:cNvSpPr>
          <p:nvPr/>
        </p:nvSpPr>
        <p:spPr>
          <a:xfrm>
            <a:off x="519112"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1800"/>
              </a:spcBef>
              <a:buNone/>
            </a:pPr>
            <a:r>
              <a:rPr lang="en-US" dirty="0" smtClean="0">
                <a:solidFill>
                  <a:schemeClr val="accent2">
                    <a:alpha val="99000"/>
                  </a:schemeClr>
                </a:solidFill>
                <a:latin typeface="Segoe UI Light" pitchFamily="34" charset="0"/>
              </a:rPr>
              <a:t>jquery.com</a:t>
            </a:r>
          </a:p>
          <a:p>
            <a:pPr marL="0" indent="0" algn="r">
              <a:spcBef>
                <a:spcPts val="1800"/>
              </a:spcBef>
              <a:buNone/>
            </a:pPr>
            <a:r>
              <a:rPr lang="en-US" dirty="0" smtClean="0">
                <a:solidFill>
                  <a:schemeClr val="accent2">
                    <a:alpha val="99000"/>
                  </a:schemeClr>
                </a:solidFill>
                <a:latin typeface="Segoe UI Light" pitchFamily="34" charset="0"/>
              </a:rPr>
              <a:t>api.jquery.com</a:t>
            </a:r>
          </a:p>
          <a:p>
            <a:pPr marL="0" indent="0" algn="r">
              <a:spcBef>
                <a:spcPts val="1800"/>
              </a:spcBef>
              <a:buNone/>
            </a:pPr>
            <a:r>
              <a:rPr lang="en-US" dirty="0" smtClean="0">
                <a:solidFill>
                  <a:schemeClr val="accent2">
                    <a:alpha val="99000"/>
                  </a:schemeClr>
                </a:solidFill>
                <a:latin typeface="Segoe UI Light" pitchFamily="34" charset="0"/>
              </a:rPr>
              <a:t>forum.jquery.com</a:t>
            </a:r>
          </a:p>
          <a:p>
            <a:pPr marL="0" indent="0" algn="r">
              <a:spcBef>
                <a:spcPts val="1800"/>
              </a:spcBef>
              <a:buNone/>
            </a:pPr>
            <a:r>
              <a:rPr lang="en-US" dirty="0" smtClean="0">
                <a:solidFill>
                  <a:schemeClr val="accent2">
                    <a:alpha val="99000"/>
                  </a:schemeClr>
                </a:solidFill>
                <a:latin typeface="Segoe UI Light" pitchFamily="34" charset="0"/>
              </a:rPr>
              <a:t>meetups.jquery.com</a:t>
            </a:r>
          </a:p>
          <a:p>
            <a:pPr marL="0" indent="0" algn="r">
              <a:spcBef>
                <a:spcPts val="1800"/>
              </a:spcBef>
              <a:buNone/>
            </a:pPr>
            <a:r>
              <a:rPr lang="en-US" dirty="0" smtClean="0">
                <a:solidFill>
                  <a:schemeClr val="accent2">
                    <a:alpha val="99000"/>
                  </a:schemeClr>
                </a:solidFill>
                <a:latin typeface="Segoe UI Light" pitchFamily="34" charset="0"/>
              </a:rPr>
              <a:t>plugins.jquery.com</a:t>
            </a:r>
          </a:p>
          <a:p>
            <a:pPr marL="0" indent="0" algn="r">
              <a:spcBef>
                <a:spcPts val="1800"/>
              </a:spcBef>
              <a:buNone/>
            </a:pPr>
            <a:r>
              <a:rPr lang="en-US" dirty="0">
                <a:solidFill>
                  <a:schemeClr val="accent2">
                    <a:alpha val="99000"/>
                  </a:schemeClr>
                </a:solidFill>
                <a:latin typeface="Segoe UI Light" pitchFamily="34" charset="0"/>
              </a:rPr>
              <a:t>jqueryui.com</a:t>
            </a:r>
          </a:p>
        </p:txBody>
      </p:sp>
      <p:sp>
        <p:nvSpPr>
          <p:cNvPr id="4" name="Text Placeholder 4"/>
          <p:cNvSpPr txBox="1">
            <a:spLocks/>
          </p:cNvSpPr>
          <p:nvPr/>
        </p:nvSpPr>
        <p:spPr>
          <a:xfrm>
            <a:off x="6088362"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800"/>
              </a:spcBef>
              <a:buNone/>
            </a:pPr>
            <a:r>
              <a:rPr lang="en-US" dirty="0">
                <a:solidFill>
                  <a:schemeClr val="tx2">
                    <a:alpha val="99000"/>
                  </a:schemeClr>
                </a:solidFill>
                <a:latin typeface="Segoe UI Light" pitchFamily="34" charset="0"/>
              </a:rPr>
              <a:t>Downloading</a:t>
            </a:r>
          </a:p>
          <a:p>
            <a:pPr marL="0" indent="0">
              <a:spcBef>
                <a:spcPts val="1800"/>
              </a:spcBef>
              <a:buNone/>
            </a:pPr>
            <a:r>
              <a:rPr lang="en-US" dirty="0">
                <a:solidFill>
                  <a:schemeClr val="tx2">
                    <a:alpha val="99000"/>
                  </a:schemeClr>
                </a:solidFill>
                <a:latin typeface="Segoe UI Light" pitchFamily="34" charset="0"/>
              </a:rPr>
              <a:t>Documentation</a:t>
            </a:r>
          </a:p>
          <a:p>
            <a:pPr marL="0" indent="0">
              <a:spcBef>
                <a:spcPts val="1800"/>
              </a:spcBef>
              <a:buNone/>
            </a:pPr>
            <a:r>
              <a:rPr lang="en-US" dirty="0">
                <a:solidFill>
                  <a:schemeClr val="tx2">
                    <a:alpha val="99000"/>
                  </a:schemeClr>
                </a:solidFill>
                <a:latin typeface="Segoe UI Light" pitchFamily="34" charset="0"/>
              </a:rPr>
              <a:t>Community</a:t>
            </a:r>
          </a:p>
          <a:p>
            <a:pPr marL="0" indent="0">
              <a:spcBef>
                <a:spcPts val="1800"/>
              </a:spcBef>
              <a:buNone/>
            </a:pPr>
            <a:r>
              <a:rPr lang="en-US" dirty="0">
                <a:solidFill>
                  <a:schemeClr val="tx2">
                    <a:alpha val="99000"/>
                  </a:schemeClr>
                </a:solidFill>
                <a:latin typeface="Segoe UI Light" pitchFamily="34" charset="0"/>
              </a:rPr>
              <a:t>Local </a:t>
            </a:r>
            <a:r>
              <a:rPr lang="en-US" dirty="0" smtClean="0">
                <a:solidFill>
                  <a:schemeClr val="tx2">
                    <a:alpha val="99000"/>
                  </a:schemeClr>
                </a:solidFill>
                <a:latin typeface="Segoe UI Light" pitchFamily="34" charset="0"/>
              </a:rPr>
              <a:t>Community</a:t>
            </a:r>
          </a:p>
          <a:p>
            <a:pPr marL="0" indent="0">
              <a:spcBef>
                <a:spcPts val="1800"/>
              </a:spcBef>
              <a:buNone/>
            </a:pPr>
            <a:r>
              <a:rPr lang="en-US" dirty="0">
                <a:solidFill>
                  <a:schemeClr val="tx2">
                    <a:alpha val="99000"/>
                  </a:schemeClr>
                </a:solidFill>
                <a:latin typeface="Segoe UI Light" pitchFamily="34" charset="0"/>
              </a:rPr>
              <a:t>Extending</a:t>
            </a:r>
          </a:p>
          <a:p>
            <a:pPr marL="0" indent="0">
              <a:spcBef>
                <a:spcPts val="1800"/>
              </a:spcBef>
              <a:buNone/>
            </a:pPr>
            <a:r>
              <a:rPr lang="en-US" dirty="0">
                <a:solidFill>
                  <a:schemeClr val="tx2">
                    <a:alpha val="99000"/>
                  </a:schemeClr>
                </a:solidFill>
                <a:latin typeface="Segoe UI Light" pitchFamily="34" charset="0"/>
              </a:rPr>
              <a:t>UI Widgets and Effects</a:t>
            </a:r>
          </a:p>
        </p:txBody>
      </p:sp>
    </p:spTree>
    <p:extLst>
      <p:ext uri="{BB962C8B-B14F-4D97-AF65-F5344CB8AC3E}">
        <p14:creationId xmlns:p14="http://schemas.microsoft.com/office/powerpoint/2010/main" val="392832373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p:txBody>
          <a:bodyPr/>
          <a:lstStyle/>
          <a:p>
            <a:r>
              <a:rPr lang="en-US" smtClean="0"/>
              <a:t>Adding jQuery to your website</a:t>
            </a:r>
            <a:endParaRPr lang="en-US" dirty="0" smtClean="0"/>
          </a:p>
        </p:txBody>
      </p:sp>
      <p:sp>
        <p:nvSpPr>
          <p:cNvPr id="12290" name="Rectangle 2"/>
          <p:cNvSpPr>
            <a:spLocks noGrp="1" noChangeArrowheads="1"/>
          </p:cNvSpPr>
          <p:nvPr>
            <p:ph idx="4294967295"/>
          </p:nvPr>
        </p:nvSpPr>
        <p:spPr>
          <a:xfrm>
            <a:off x="517525" y="1405573"/>
            <a:ext cx="11149013" cy="4367349"/>
          </a:xfrm>
        </p:spPr>
        <p:txBody>
          <a:bodyPr/>
          <a:lstStyle/>
          <a:p>
            <a:pPr marL="0" indent="0">
              <a:spcBef>
                <a:spcPts val="1200"/>
              </a:spcBef>
              <a:buNone/>
            </a:pPr>
            <a:r>
              <a:rPr lang="en-US" dirty="0">
                <a:gradFill>
                  <a:gsLst>
                    <a:gs pos="0">
                      <a:schemeClr val="accent2"/>
                    </a:gs>
                    <a:gs pos="100000">
                      <a:schemeClr val="accent2"/>
                    </a:gs>
                  </a:gsLst>
                  <a:lin ang="5400000" scaled="0"/>
                </a:gradFill>
                <a:latin typeface="Segoe UI Light" pitchFamily="34" charset="0"/>
              </a:rPr>
              <a:t>Download </a:t>
            </a:r>
          </a:p>
          <a:p>
            <a:pPr marL="0" lvl="1" indent="0">
              <a:spcBef>
                <a:spcPts val="600"/>
              </a:spcBef>
              <a:spcAft>
                <a:spcPts val="1200"/>
              </a:spcAft>
              <a:buNone/>
            </a:pPr>
            <a:r>
              <a:rPr lang="en-US" sz="2400" dirty="0">
                <a:latin typeface="Segoe UI Light" pitchFamily="34" charset="0"/>
              </a:rPr>
              <a:t>jQuery.com</a:t>
            </a:r>
          </a:p>
          <a:p>
            <a:pPr marL="0" indent="0">
              <a:spcBef>
                <a:spcPts val="1200"/>
              </a:spcBef>
              <a:buNone/>
            </a:pPr>
            <a:r>
              <a:rPr lang="en-US" dirty="0">
                <a:gradFill>
                  <a:gsLst>
                    <a:gs pos="0">
                      <a:schemeClr val="accent2"/>
                    </a:gs>
                    <a:gs pos="100000">
                      <a:schemeClr val="accent2"/>
                    </a:gs>
                  </a:gsLst>
                  <a:lin ang="5400000" scaled="0"/>
                </a:gradFill>
                <a:latin typeface="Segoe UI Light" pitchFamily="34" charset="0"/>
              </a:rPr>
              <a:t>Locations</a:t>
            </a:r>
          </a:p>
          <a:p>
            <a:pPr marL="0" indent="0">
              <a:spcBef>
                <a:spcPts val="1200"/>
              </a:spcBef>
              <a:buNone/>
            </a:pPr>
            <a:r>
              <a:rPr lang="en-US" dirty="0">
                <a:gradFill>
                  <a:gsLst>
                    <a:gs pos="0">
                      <a:schemeClr val="accent2"/>
                    </a:gs>
                    <a:gs pos="100000">
                      <a:schemeClr val="accent2"/>
                    </a:gs>
                  </a:gsLst>
                  <a:lin ang="5400000" scaled="0"/>
                </a:gradFill>
                <a:latin typeface="Segoe UI Light" pitchFamily="34" charset="0"/>
              </a:rPr>
              <a:t>Self hosted  </a:t>
            </a:r>
          </a:p>
          <a:p>
            <a:pPr marL="0" lvl="1" indent="0">
              <a:spcBef>
                <a:spcPts val="600"/>
              </a:spcBef>
              <a:spcAft>
                <a:spcPts val="1200"/>
              </a:spcAft>
              <a:buNone/>
            </a:pPr>
            <a:r>
              <a:rPr lang="en-US" sz="2400" dirty="0">
                <a:latin typeface="Segoe UI Light" pitchFamily="34" charset="0"/>
              </a:rPr>
              <a:t>Download and include in your project</a:t>
            </a:r>
          </a:p>
          <a:p>
            <a:pPr marL="0" indent="0">
              <a:spcBef>
                <a:spcPts val="1200"/>
              </a:spcBef>
              <a:buNone/>
            </a:pPr>
            <a:r>
              <a:rPr lang="en-US" dirty="0">
                <a:gradFill>
                  <a:gsLst>
                    <a:gs pos="0">
                      <a:schemeClr val="accent2"/>
                    </a:gs>
                    <a:gs pos="100000">
                      <a:schemeClr val="accent2"/>
                    </a:gs>
                  </a:gsLst>
                  <a:lin ang="5400000" scaled="0"/>
                </a:gradFill>
                <a:latin typeface="Segoe UI Light" pitchFamily="34" charset="0"/>
              </a:rPr>
              <a:t>CDN - Microsoft, </a:t>
            </a:r>
            <a:r>
              <a:rPr lang="en-US" dirty="0" err="1">
                <a:gradFill>
                  <a:gsLst>
                    <a:gs pos="0">
                      <a:schemeClr val="accent2"/>
                    </a:gs>
                    <a:gs pos="100000">
                      <a:schemeClr val="accent2"/>
                    </a:gs>
                  </a:gsLst>
                  <a:lin ang="5400000" scaled="0"/>
                </a:gradFill>
                <a:latin typeface="Segoe UI Light" pitchFamily="34" charset="0"/>
              </a:rPr>
              <a:t>jQuery</a:t>
            </a:r>
            <a:r>
              <a:rPr lang="en-US" dirty="0">
                <a:gradFill>
                  <a:gsLst>
                    <a:gs pos="0">
                      <a:schemeClr val="accent2"/>
                    </a:gs>
                    <a:gs pos="100000">
                      <a:schemeClr val="accent2"/>
                    </a:gs>
                  </a:gsLst>
                  <a:lin ang="5400000" scaled="0"/>
                </a:gradFill>
                <a:latin typeface="Segoe UI Light" pitchFamily="34" charset="0"/>
              </a:rPr>
              <a:t>, Google</a:t>
            </a:r>
          </a:p>
          <a:p>
            <a:pPr marL="0" indent="0">
              <a:spcBef>
                <a:spcPts val="1200"/>
              </a:spcBef>
              <a:buNone/>
            </a:pPr>
            <a:r>
              <a:rPr lang="en-US" dirty="0">
                <a:gradFill>
                  <a:gsLst>
                    <a:gs pos="0">
                      <a:schemeClr val="accent2"/>
                    </a:gs>
                    <a:gs pos="100000">
                      <a:schemeClr val="accent2"/>
                    </a:gs>
                  </a:gsLst>
                  <a:lin ang="5400000" scaled="0"/>
                </a:gradFill>
                <a:latin typeface="Segoe UI Light" pitchFamily="34" charset="0"/>
              </a:rPr>
              <a:t>Forms</a:t>
            </a:r>
          </a:p>
          <a:p>
            <a:pPr marL="0" lvl="1" indent="0">
              <a:spcBef>
                <a:spcPts val="600"/>
              </a:spcBef>
              <a:buNone/>
            </a:pPr>
            <a:r>
              <a:rPr lang="en-US" sz="2400" dirty="0">
                <a:latin typeface="Segoe UI Light" pitchFamily="34" charset="0"/>
              </a:rPr>
              <a:t>Source vs. Minified</a:t>
            </a:r>
          </a:p>
        </p:txBody>
      </p:sp>
    </p:spTree>
    <p:extLst>
      <p:ext uri="{BB962C8B-B14F-4D97-AF65-F5344CB8AC3E}">
        <p14:creationId xmlns:p14="http://schemas.microsoft.com/office/powerpoint/2010/main" val="2513909533"/>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defTabSz="1088299">
              <a:defRPr/>
            </a:pPr>
            <a:r>
              <a:rPr lang="en-US" smtClean="0"/>
              <a:t>jQuery Fundamentals</a:t>
            </a:r>
          </a:p>
        </p:txBody>
      </p:sp>
      <p:sp>
        <p:nvSpPr>
          <p:cNvPr id="13314" name="Rectangle 1"/>
          <p:cNvSpPr>
            <a:spLocks noGrp="1" noChangeArrowheads="1"/>
          </p:cNvSpPr>
          <p:nvPr>
            <p:ph type="body" sz="quarter" idx="10"/>
          </p:nvPr>
        </p:nvSpPr>
        <p:spPr>
          <a:xfrm>
            <a:off x="519114" y="1695450"/>
            <a:ext cx="11149012" cy="1144929"/>
          </a:xfrm>
        </p:spPr>
        <p:txBody>
          <a:bodyPr/>
          <a:lstStyle/>
          <a:p>
            <a:pPr marL="255075" indent="-255075">
              <a:spcBef>
                <a:spcPct val="0"/>
              </a:spcBef>
            </a:pPr>
            <a:r>
              <a:rPr lang="en-US" b="1" dirty="0" smtClean="0">
                <a:solidFill>
                  <a:schemeClr val="accent2"/>
                </a:solidFill>
              </a:rPr>
              <a:t>Find</a:t>
            </a:r>
            <a:r>
              <a:rPr lang="en-US" dirty="0" smtClean="0"/>
              <a:t> Something</a:t>
            </a:r>
          </a:p>
          <a:p>
            <a:pPr marL="255075" indent="-255075"/>
            <a:r>
              <a:rPr lang="en-US" b="1" dirty="0" smtClean="0">
                <a:solidFill>
                  <a:schemeClr val="accent2"/>
                </a:solidFill>
              </a:rPr>
              <a:t>Do</a:t>
            </a:r>
            <a:r>
              <a:rPr lang="en-US" dirty="0" smtClean="0"/>
              <a:t> Something</a:t>
            </a:r>
          </a:p>
          <a:p>
            <a:pPr marL="255075" indent="-255075">
              <a:buNone/>
            </a:pPr>
            <a:endParaRPr lang="en-US" dirty="0" smtClean="0"/>
          </a:p>
        </p:txBody>
      </p:sp>
      <p:sp>
        <p:nvSpPr>
          <p:cNvPr id="2" name="Rectangle 1"/>
          <p:cNvSpPr/>
          <p:nvPr/>
        </p:nvSpPr>
        <p:spPr>
          <a:xfrm>
            <a:off x="519114" y="2627295"/>
            <a:ext cx="4754263" cy="1237262"/>
          </a:xfrm>
          <a:prstGeom prst="rect">
            <a:avLst/>
          </a:prstGeom>
          <a:solidFill>
            <a:schemeClr val="accent6"/>
          </a:solidFill>
        </p:spPr>
        <p:txBody>
          <a:bodyPr wrap="square">
            <a:spAutoFit/>
          </a:bodyPr>
          <a:lstStyle/>
          <a:p>
            <a:pPr marL="255075" lvl="0" indent="-255075" defTabSz="914363">
              <a:lnSpc>
                <a:spcPct val="90000"/>
              </a:lnSpc>
              <a:spcBef>
                <a:spcPct val="20000"/>
              </a:spcBef>
            </a:pPr>
            <a:r>
              <a:rPr lang="en-US" dirty="0">
                <a:solidFill>
                  <a:schemeClr val="bg1"/>
                </a:solidFill>
                <a:latin typeface="Consolas" pitchFamily="49" charset="0"/>
                <a:cs typeface="Consolas" pitchFamily="49" charset="0"/>
              </a:rPr>
              <a:t>$(“#something”).hide();</a:t>
            </a:r>
          </a:p>
          <a:p>
            <a:pPr marL="255075" lvl="0" indent="-255075" defTabSz="914363">
              <a:lnSpc>
                <a:spcPct val="90000"/>
              </a:lnSpc>
              <a:spcBef>
                <a:spcPct val="20000"/>
              </a:spcBef>
            </a:pPr>
            <a:endParaRPr lang="en-US" dirty="0">
              <a:solidFill>
                <a:schemeClr val="bg1"/>
              </a:solidFill>
              <a:latin typeface="Consolas" pitchFamily="49" charset="0"/>
              <a:cs typeface="Consolas" pitchFamily="49" charset="0"/>
            </a:endParaRPr>
          </a:p>
          <a:p>
            <a:pPr marL="255075" lvl="0" indent="-255075" defTabSz="914363">
              <a:lnSpc>
                <a:spcPct val="90000"/>
              </a:lnSpc>
              <a:spcBef>
                <a:spcPct val="20000"/>
              </a:spcBef>
            </a:pPr>
            <a:r>
              <a:rPr lang="en-US" dirty="0">
                <a:solidFill>
                  <a:schemeClr val="bg1"/>
                </a:solidFill>
                <a:latin typeface="Consolas" pitchFamily="49" charset="0"/>
                <a:cs typeface="Consolas" pitchFamily="49" charset="0"/>
              </a:rPr>
              <a:t>&lt;div id=“something”&gt;&lt;/div&gt;</a:t>
            </a:r>
          </a:p>
        </p:txBody>
      </p:sp>
    </p:spTree>
    <p:extLst>
      <p:ext uri="{BB962C8B-B14F-4D97-AF65-F5344CB8AC3E}">
        <p14:creationId xmlns:p14="http://schemas.microsoft.com/office/powerpoint/2010/main" val="3829678683"/>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defTabSz="1088299">
              <a:defRPr/>
            </a:pPr>
            <a:r>
              <a:rPr lang="en-US" smtClean="0"/>
              <a:t>How to start with jQuery</a:t>
            </a:r>
          </a:p>
        </p:txBody>
      </p:sp>
      <p:sp>
        <p:nvSpPr>
          <p:cNvPr id="14338" name="Rectangle 1"/>
          <p:cNvSpPr>
            <a:spLocks noGrp="1" noChangeArrowheads="1"/>
          </p:cNvSpPr>
          <p:nvPr>
            <p:ph type="body" sz="quarter" idx="10"/>
          </p:nvPr>
        </p:nvSpPr>
        <p:spPr/>
        <p:txBody>
          <a:bodyPr/>
          <a:lstStyle/>
          <a:p>
            <a:pPr marL="407853" indent="-407853"/>
            <a:r>
              <a:rPr lang="en-US" dirty="0" err="1" smtClean="0"/>
              <a:t>jQuery</a:t>
            </a:r>
            <a:r>
              <a:rPr lang="en-US" dirty="0" smtClean="0"/>
              <a:t> selections can contain many elements</a:t>
            </a:r>
          </a:p>
        </p:txBody>
      </p:sp>
      <p:sp>
        <p:nvSpPr>
          <p:cNvPr id="14341" name="TextBox 2"/>
          <p:cNvSpPr txBox="1">
            <a:spLocks noChangeArrowheads="1"/>
          </p:cNvSpPr>
          <p:nvPr/>
        </p:nvSpPr>
        <p:spPr bwMode="auto">
          <a:xfrm>
            <a:off x="517525" y="2633288"/>
            <a:ext cx="5896717" cy="3616700"/>
          </a:xfrm>
          <a:prstGeom prst="rect">
            <a:avLst/>
          </a:prstGeom>
          <a:solidFill>
            <a:schemeClr val="accent6"/>
          </a:solidFill>
          <a:ln>
            <a:noFill/>
          </a:ln>
          <a:extLst/>
        </p:spPr>
        <p:txBody>
          <a:bodyPr wrap="square" lIns="76522" tIns="38261" rIns="76522" bIns="38261">
            <a:spAutoFit/>
          </a:bodyPr>
          <a:lstStyle>
            <a:lvl1pPr eaLnBrk="0" hangingPunct="0">
              <a:defRPr sz="5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5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5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5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5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300" dirty="0">
                <a:solidFill>
                  <a:schemeClr val="bg1"/>
                </a:solidFill>
                <a:latin typeface="Consolas" pitchFamily="49" charset="0"/>
                <a:cs typeface="Consolas" pitchFamily="49" charset="0"/>
              </a:rPr>
              <a:t>&lt;div class=”</a:t>
            </a:r>
            <a:r>
              <a:rPr lang="en-US" sz="2300" dirty="0" err="1">
                <a:solidFill>
                  <a:schemeClr val="bg1"/>
                </a:solidFill>
                <a:latin typeface="Consolas" pitchFamily="49" charset="0"/>
                <a:cs typeface="Consolas" pitchFamily="49" charset="0"/>
              </a:rPr>
              <a:t>myClass</a:t>
            </a:r>
            <a:r>
              <a:rPr lang="en-US" sz="2300" dirty="0">
                <a:solidFill>
                  <a:schemeClr val="bg1"/>
                </a:solidFill>
                <a:latin typeface="Consolas" pitchFamily="49" charset="0"/>
                <a:cs typeface="Consolas" pitchFamily="49" charset="0"/>
              </a:rPr>
              <a:t> foo bar”&gt;&lt;/div&gt;</a:t>
            </a:r>
            <a:br>
              <a:rPr lang="en-US" sz="2300" dirty="0">
                <a:solidFill>
                  <a:schemeClr val="bg1"/>
                </a:solidFill>
                <a:latin typeface="Consolas" pitchFamily="49" charset="0"/>
                <a:cs typeface="Consolas" pitchFamily="49" charset="0"/>
              </a:rPr>
            </a:br>
            <a:r>
              <a:rPr lang="en-US" sz="2300" dirty="0">
                <a:solidFill>
                  <a:schemeClr val="bg1"/>
                </a:solidFill>
                <a:latin typeface="Consolas" pitchFamily="49" charset="0"/>
                <a:cs typeface="Consolas" pitchFamily="49" charset="0"/>
              </a:rPr>
              <a:t>&lt;div class=”</a:t>
            </a:r>
            <a:r>
              <a:rPr lang="en-US" sz="2300" dirty="0" err="1">
                <a:solidFill>
                  <a:schemeClr val="bg1"/>
                </a:solidFill>
                <a:latin typeface="Consolas" pitchFamily="49" charset="0"/>
                <a:cs typeface="Consolas" pitchFamily="49" charset="0"/>
              </a:rPr>
              <a:t>baz</a:t>
            </a:r>
            <a:r>
              <a:rPr lang="en-US" sz="2300" dirty="0">
                <a:solidFill>
                  <a:schemeClr val="bg1"/>
                </a:solidFill>
                <a:latin typeface="Consolas" pitchFamily="49" charset="0"/>
                <a:cs typeface="Consolas" pitchFamily="49" charset="0"/>
              </a:rPr>
              <a:t> </a:t>
            </a:r>
            <a:r>
              <a:rPr lang="en-US" sz="2300" dirty="0" err="1">
                <a:solidFill>
                  <a:schemeClr val="bg1"/>
                </a:solidFill>
                <a:latin typeface="Consolas" pitchFamily="49" charset="0"/>
                <a:cs typeface="Consolas" pitchFamily="49" charset="0"/>
              </a:rPr>
              <a:t>myClass</a:t>
            </a:r>
            <a:r>
              <a:rPr lang="en-US" sz="2300" dirty="0">
                <a:solidFill>
                  <a:schemeClr val="bg1"/>
                </a:solidFill>
                <a:latin typeface="Consolas" pitchFamily="49" charset="0"/>
                <a:cs typeface="Consolas" pitchFamily="49" charset="0"/>
              </a:rPr>
              <a:t>”&gt;&lt;/div&gt;</a:t>
            </a:r>
            <a:br>
              <a:rPr lang="en-US" sz="2300" dirty="0">
                <a:solidFill>
                  <a:schemeClr val="bg1"/>
                </a:solidFill>
                <a:latin typeface="Consolas" pitchFamily="49" charset="0"/>
                <a:cs typeface="Consolas" pitchFamily="49" charset="0"/>
              </a:rPr>
            </a:br>
            <a:r>
              <a:rPr lang="en-US" sz="2300" dirty="0">
                <a:solidFill>
                  <a:schemeClr val="bg1"/>
                </a:solidFill>
                <a:latin typeface="Consolas" pitchFamily="49" charset="0"/>
                <a:cs typeface="Consolas" pitchFamily="49" charset="0"/>
              </a:rPr>
              <a:t>&lt;div class=”bar”&gt;&lt;/div&gt;</a:t>
            </a:r>
          </a:p>
          <a:p>
            <a:pPr algn="l" eaLnBrk="1" hangingPunct="1"/>
            <a:r>
              <a:rPr lang="en-US" sz="2300" dirty="0">
                <a:solidFill>
                  <a:schemeClr val="bg1"/>
                </a:solidFill>
                <a:latin typeface="Consolas" pitchFamily="49" charset="0"/>
                <a:cs typeface="Consolas" pitchFamily="49" charset="0"/>
              </a:rPr>
              <a:t>//...</a:t>
            </a:r>
          </a:p>
          <a:p>
            <a:pPr algn="l" eaLnBrk="1" hangingPunct="1"/>
            <a:r>
              <a:rPr lang="en-US" sz="2300" dirty="0">
                <a:solidFill>
                  <a:schemeClr val="bg1"/>
                </a:solidFill>
                <a:latin typeface="Consolas" pitchFamily="49" charset="0"/>
                <a:cs typeface="Consolas" pitchFamily="49" charset="0"/>
              </a:rPr>
              <a:t>$(‘.</a:t>
            </a:r>
            <a:r>
              <a:rPr lang="en-US" sz="2300" dirty="0" err="1">
                <a:solidFill>
                  <a:schemeClr val="bg1"/>
                </a:solidFill>
                <a:latin typeface="Consolas" pitchFamily="49" charset="0"/>
                <a:cs typeface="Consolas" pitchFamily="49" charset="0"/>
              </a:rPr>
              <a:t>myClass</a:t>
            </a:r>
            <a:r>
              <a:rPr lang="en-US" sz="2300" dirty="0">
                <a:solidFill>
                  <a:schemeClr val="bg1"/>
                </a:solidFill>
                <a:latin typeface="Consolas" pitchFamily="49" charset="0"/>
                <a:cs typeface="Consolas" pitchFamily="49" charset="0"/>
              </a:rPr>
              <a:t>’).hide();</a:t>
            </a:r>
          </a:p>
          <a:p>
            <a:pPr algn="l" eaLnBrk="1" hangingPunct="1"/>
            <a:r>
              <a:rPr lang="en-US" sz="2300" dirty="0">
                <a:solidFill>
                  <a:schemeClr val="bg1"/>
                </a:solidFill>
                <a:latin typeface="Consolas" pitchFamily="49" charset="0"/>
                <a:cs typeface="Consolas" pitchFamily="49" charset="0"/>
              </a:rPr>
              <a:t>//...</a:t>
            </a:r>
          </a:p>
          <a:p>
            <a:pPr algn="l" eaLnBrk="1" hangingPunct="1"/>
            <a:endParaRPr lang="en-US" sz="2300" dirty="0">
              <a:latin typeface="Consolas" pitchFamily="49" charset="0"/>
              <a:cs typeface="Consolas" pitchFamily="49" charset="0"/>
            </a:endParaRPr>
          </a:p>
          <a:p>
            <a:pPr algn="l" eaLnBrk="1" hangingPunct="1"/>
            <a:r>
              <a:rPr lang="en-US" sz="2300" dirty="0">
                <a:solidFill>
                  <a:schemeClr val="accent1"/>
                </a:solidFill>
                <a:latin typeface="Consolas" pitchFamily="49" charset="0"/>
                <a:cs typeface="Consolas" pitchFamily="49" charset="0"/>
              </a:rPr>
              <a:t>&lt;div class=”</a:t>
            </a:r>
            <a:r>
              <a:rPr lang="en-US" sz="2300" dirty="0" err="1">
                <a:solidFill>
                  <a:schemeClr val="accent1"/>
                </a:solidFill>
                <a:latin typeface="Consolas" pitchFamily="49" charset="0"/>
                <a:cs typeface="Consolas" pitchFamily="49" charset="0"/>
              </a:rPr>
              <a:t>myClass</a:t>
            </a:r>
            <a:r>
              <a:rPr lang="en-US" sz="2300" dirty="0">
                <a:solidFill>
                  <a:schemeClr val="accent1"/>
                </a:solidFill>
                <a:latin typeface="Consolas" pitchFamily="49" charset="0"/>
                <a:cs typeface="Consolas" pitchFamily="49" charset="0"/>
              </a:rPr>
              <a:t> foo bar”&gt;&lt;/div&gt;</a:t>
            </a:r>
            <a:br>
              <a:rPr lang="en-US" sz="2300" dirty="0">
                <a:solidFill>
                  <a:schemeClr val="accent1"/>
                </a:solidFill>
                <a:latin typeface="Consolas" pitchFamily="49" charset="0"/>
                <a:cs typeface="Consolas" pitchFamily="49" charset="0"/>
              </a:rPr>
            </a:br>
            <a:r>
              <a:rPr lang="en-US" sz="2300" dirty="0">
                <a:solidFill>
                  <a:schemeClr val="accent1"/>
                </a:solidFill>
                <a:latin typeface="Consolas" pitchFamily="49" charset="0"/>
                <a:cs typeface="Consolas" pitchFamily="49" charset="0"/>
              </a:rPr>
              <a:t>&lt;div class=”</a:t>
            </a:r>
            <a:r>
              <a:rPr lang="en-US" sz="2300" dirty="0" err="1">
                <a:solidFill>
                  <a:schemeClr val="accent1"/>
                </a:solidFill>
                <a:latin typeface="Consolas" pitchFamily="49" charset="0"/>
                <a:cs typeface="Consolas" pitchFamily="49" charset="0"/>
              </a:rPr>
              <a:t>baz</a:t>
            </a:r>
            <a:r>
              <a:rPr lang="en-US" sz="2300" dirty="0">
                <a:solidFill>
                  <a:schemeClr val="accent1"/>
                </a:solidFill>
                <a:latin typeface="Consolas" pitchFamily="49" charset="0"/>
                <a:cs typeface="Consolas" pitchFamily="49" charset="0"/>
              </a:rPr>
              <a:t> </a:t>
            </a:r>
            <a:r>
              <a:rPr lang="en-US" sz="2300" dirty="0" err="1">
                <a:solidFill>
                  <a:schemeClr val="accent1"/>
                </a:solidFill>
                <a:latin typeface="Consolas" pitchFamily="49" charset="0"/>
                <a:cs typeface="Consolas" pitchFamily="49" charset="0"/>
              </a:rPr>
              <a:t>myClass</a:t>
            </a:r>
            <a:r>
              <a:rPr lang="en-US" sz="2300" dirty="0">
                <a:solidFill>
                  <a:schemeClr val="accent1"/>
                </a:solidFill>
                <a:latin typeface="Consolas" pitchFamily="49" charset="0"/>
                <a:cs typeface="Consolas" pitchFamily="49" charset="0"/>
              </a:rPr>
              <a:t>”&gt;&lt;/div&gt;</a:t>
            </a:r>
            <a:r>
              <a:rPr lang="en-US" sz="2300" dirty="0">
                <a:latin typeface="Consolas" pitchFamily="49" charset="0"/>
                <a:cs typeface="Consolas" pitchFamily="49" charset="0"/>
              </a:rPr>
              <a:t/>
            </a:r>
            <a:br>
              <a:rPr lang="en-US" sz="2300" dirty="0">
                <a:latin typeface="Consolas" pitchFamily="49" charset="0"/>
                <a:cs typeface="Consolas" pitchFamily="49" charset="0"/>
              </a:rPr>
            </a:br>
            <a:r>
              <a:rPr lang="en-US" sz="2300" dirty="0">
                <a:solidFill>
                  <a:schemeClr val="bg1"/>
                </a:solidFill>
                <a:latin typeface="Consolas" pitchFamily="49" charset="0"/>
                <a:cs typeface="Consolas" pitchFamily="49" charset="0"/>
              </a:rPr>
              <a:t>&lt;div class=”bar”&gt;&lt;/div</a:t>
            </a:r>
            <a:r>
              <a:rPr lang="en-US" sz="2300" dirty="0" smtClean="0">
                <a:solidFill>
                  <a:schemeClr val="bg1"/>
                </a:solidFill>
                <a:latin typeface="Consolas" pitchFamily="49" charset="0"/>
                <a:cs typeface="Consolas" pitchFamily="49" charset="0"/>
              </a:rPr>
              <a:t>&gt;</a:t>
            </a:r>
            <a:endParaRPr lang="en-US" sz="23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3040124485"/>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p:txBody>
          <a:bodyPr/>
          <a:lstStyle/>
          <a:p>
            <a:pPr defTabSz="1088299">
              <a:defRPr/>
            </a:pPr>
            <a:r>
              <a:rPr lang="en-US" smtClean="0"/>
              <a:t>DOM Manipulation</a:t>
            </a:r>
          </a:p>
        </p:txBody>
      </p:sp>
      <p:sp>
        <p:nvSpPr>
          <p:cNvPr id="13316" name="Rectangle 2"/>
          <p:cNvSpPr>
            <a:spLocks noGrp="1" noChangeArrowheads="1"/>
          </p:cNvSpPr>
          <p:nvPr>
            <p:ph type="body" sz="quarter" idx="10"/>
          </p:nvPr>
        </p:nvSpPr>
        <p:spPr>
          <a:xfrm>
            <a:off x="517525" y="1695450"/>
            <a:ext cx="11149012" cy="1618905"/>
          </a:xfrm>
        </p:spPr>
        <p:txBody>
          <a:bodyPr rtlCol="0">
            <a:normAutofit/>
          </a:bodyPr>
          <a:lstStyle/>
          <a:p>
            <a:pPr defTabSz="1088299">
              <a:defRPr/>
            </a:pPr>
            <a:r>
              <a:rPr lang="en-US" dirty="0" err="1" smtClean="0">
                <a:latin typeface="+mn-lt"/>
              </a:rPr>
              <a:t>jQuery</a:t>
            </a:r>
            <a:r>
              <a:rPr lang="en-US" dirty="0" smtClean="0">
                <a:latin typeface="+mn-lt"/>
              </a:rPr>
              <a:t> can create new elements</a:t>
            </a:r>
          </a:p>
          <a:p>
            <a:pPr defTabSz="1088299">
              <a:defRPr/>
            </a:pPr>
            <a:endParaRPr lang="en-US" dirty="0">
              <a:latin typeface="+mn-lt"/>
            </a:endParaRPr>
          </a:p>
          <a:p>
            <a:pPr defTabSz="1088299">
              <a:defRPr/>
            </a:pPr>
            <a:r>
              <a:rPr lang="en-US" dirty="0" smtClean="0">
                <a:latin typeface="+mn-lt"/>
              </a:rPr>
              <a:t>Still selecting something (brand new), then doing something.</a:t>
            </a:r>
          </a:p>
        </p:txBody>
      </p:sp>
      <p:sp>
        <p:nvSpPr>
          <p:cNvPr id="15365" name="Rectangle 1"/>
          <p:cNvSpPr>
            <a:spLocks noChangeArrowheads="1"/>
          </p:cNvSpPr>
          <p:nvPr/>
        </p:nvSpPr>
        <p:spPr bwMode="auto">
          <a:xfrm>
            <a:off x="519112" y="3305207"/>
            <a:ext cx="4863772" cy="785155"/>
          </a:xfrm>
          <a:prstGeom prst="rect">
            <a:avLst/>
          </a:prstGeom>
          <a:solidFill>
            <a:schemeClr val="accent6"/>
          </a:solidFill>
          <a:ln>
            <a:noFill/>
          </a:ln>
          <a:extLst/>
        </p:spPr>
        <p:txBody>
          <a:bodyPr wrap="square" lIns="76522" tIns="38261" rIns="76522" bIns="38261">
            <a:spAutoFit/>
          </a:bodyPr>
          <a:lstStyle/>
          <a:p>
            <a:r>
              <a:rPr lang="en-US" sz="2300" dirty="0">
                <a:solidFill>
                  <a:schemeClr val="bg1"/>
                </a:solidFill>
                <a:latin typeface="Consolas" pitchFamily="49" charset="0"/>
                <a:ea typeface="ヒラギノ角ゴ ProN W3" charset="0"/>
                <a:cs typeface="Consolas" pitchFamily="49" charset="0"/>
                <a:sym typeface="Gill Sans" charset="0"/>
              </a:rPr>
              <a:t>$(‘&lt;</a:t>
            </a:r>
            <a:r>
              <a:rPr lang="en-US" sz="2300" dirty="0" err="1">
                <a:solidFill>
                  <a:schemeClr val="bg1"/>
                </a:solidFill>
                <a:latin typeface="Consolas" pitchFamily="49" charset="0"/>
                <a:ea typeface="ヒラギノ角ゴ ProN W3" charset="0"/>
                <a:cs typeface="Consolas" pitchFamily="49" charset="0"/>
                <a:sym typeface="Gill Sans" charset="0"/>
              </a:rPr>
              <a:t>ul</a:t>
            </a:r>
            <a:r>
              <a:rPr lang="en-US" sz="2300" dirty="0">
                <a:solidFill>
                  <a:schemeClr val="bg1"/>
                </a:solidFill>
                <a:latin typeface="Consolas" pitchFamily="49" charset="0"/>
                <a:ea typeface="ヒラギノ角ゴ ProN W3" charset="0"/>
                <a:cs typeface="Consolas" pitchFamily="49" charset="0"/>
                <a:sym typeface="Gill Sans" charset="0"/>
              </a:rPr>
              <a:t>&gt;&lt;li&gt;Hello&lt;/li&gt;&lt;/</a:t>
            </a:r>
            <a:r>
              <a:rPr lang="en-US" sz="2300" dirty="0" err="1">
                <a:solidFill>
                  <a:schemeClr val="bg1"/>
                </a:solidFill>
                <a:latin typeface="Consolas" pitchFamily="49" charset="0"/>
                <a:ea typeface="ヒラギノ角ゴ ProN W3" charset="0"/>
                <a:cs typeface="Consolas" pitchFamily="49" charset="0"/>
                <a:sym typeface="Gill Sans" charset="0"/>
              </a:rPr>
              <a:t>ul</a:t>
            </a:r>
            <a:r>
              <a:rPr lang="en-US" sz="2300" dirty="0">
                <a:solidFill>
                  <a:schemeClr val="bg1"/>
                </a:solidFill>
                <a:latin typeface="Consolas" pitchFamily="49" charset="0"/>
                <a:ea typeface="ヒラギノ角ゴ ProN W3" charset="0"/>
                <a:cs typeface="Consolas" pitchFamily="49" charset="0"/>
                <a:sym typeface="Gill Sans" charset="0"/>
              </a:rPr>
              <a:t>&gt;’)</a:t>
            </a:r>
          </a:p>
          <a:p>
            <a:r>
              <a:rPr lang="en-US" sz="2300" dirty="0">
                <a:solidFill>
                  <a:schemeClr val="bg1"/>
                </a:solidFill>
                <a:latin typeface="Consolas" pitchFamily="49" charset="0"/>
                <a:ea typeface="ヒラギノ角ゴ ProN W3" charset="0"/>
                <a:cs typeface="Consolas" pitchFamily="49" charset="0"/>
                <a:sym typeface="Gill Sans" charset="0"/>
              </a:rPr>
              <a:t>  .</a:t>
            </a:r>
            <a:r>
              <a:rPr lang="en-US" sz="2300" dirty="0" err="1">
                <a:solidFill>
                  <a:schemeClr val="bg1"/>
                </a:solidFill>
                <a:latin typeface="Consolas" pitchFamily="49" charset="0"/>
                <a:ea typeface="ヒラギノ角ゴ ProN W3" charset="0"/>
                <a:cs typeface="Consolas" pitchFamily="49" charset="0"/>
                <a:sym typeface="Gill Sans" charset="0"/>
              </a:rPr>
              <a:t>appendTo</a:t>
            </a:r>
            <a:r>
              <a:rPr lang="en-US" sz="2300" dirty="0">
                <a:solidFill>
                  <a:schemeClr val="bg1"/>
                </a:solidFill>
                <a:latin typeface="Consolas" pitchFamily="49" charset="0"/>
                <a:ea typeface="ヒラギノ角ゴ ProN W3" charset="0"/>
                <a:cs typeface="Consolas" pitchFamily="49" charset="0"/>
                <a:sym typeface="Gill Sans" charset="0"/>
              </a:rPr>
              <a:t>(‘body’);</a:t>
            </a:r>
          </a:p>
        </p:txBody>
      </p:sp>
    </p:spTree>
    <p:extLst>
      <p:ext uri="{BB962C8B-B14F-4D97-AF65-F5344CB8AC3E}">
        <p14:creationId xmlns:p14="http://schemas.microsoft.com/office/powerpoint/2010/main" val="206158303"/>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p:txBody>
          <a:bodyPr/>
          <a:lstStyle/>
          <a:p>
            <a:pPr eaLnBrk="1" hangingPunct="1">
              <a:defRPr/>
            </a:pPr>
            <a:r>
              <a:rPr lang="en-US" smtClean="0"/>
              <a:t>Removing Elements</a:t>
            </a:r>
          </a:p>
        </p:txBody>
      </p:sp>
      <p:sp>
        <p:nvSpPr>
          <p:cNvPr id="16388" name="Rectangle 2"/>
          <p:cNvSpPr>
            <a:spLocks noGrp="1" noChangeArrowheads="1"/>
          </p:cNvSpPr>
          <p:nvPr>
            <p:ph type="body" sz="quarter" idx="10"/>
          </p:nvPr>
        </p:nvSpPr>
        <p:spPr>
          <a:xfrm>
            <a:off x="517525" y="1695450"/>
            <a:ext cx="3619046" cy="4530471"/>
          </a:xfrm>
          <a:solidFill>
            <a:schemeClr val="accent6"/>
          </a:solidFill>
        </p:spPr>
        <p:txBody>
          <a:bodyPr/>
          <a:lstStyle/>
          <a:p>
            <a:pPr marL="0" indent="0"/>
            <a:r>
              <a:rPr lang="en-US" sz="2300" dirty="0">
                <a:solidFill>
                  <a:schemeClr val="bg1"/>
                </a:solidFill>
              </a:rPr>
              <a:t>// Before</a:t>
            </a:r>
          </a:p>
          <a:p>
            <a:pPr marL="0" indent="0"/>
            <a:r>
              <a:rPr lang="en-US" sz="2300" dirty="0">
                <a:solidFill>
                  <a:schemeClr val="bg1"/>
                </a:solidFill>
              </a:rPr>
              <a:t>&lt;div&gt;</a:t>
            </a:r>
          </a:p>
          <a:p>
            <a:pPr marL="0" indent="0"/>
            <a:r>
              <a:rPr lang="en-US" sz="2300" dirty="0">
                <a:solidFill>
                  <a:schemeClr val="bg1"/>
                </a:solidFill>
              </a:rPr>
              <a:t>  &lt;p&gt;Red&lt;/p&gt; </a:t>
            </a:r>
          </a:p>
          <a:p>
            <a:pPr marL="0" indent="0"/>
            <a:r>
              <a:rPr lang="en-US" sz="2300" dirty="0">
                <a:solidFill>
                  <a:schemeClr val="bg1"/>
                </a:solidFill>
              </a:rPr>
              <a:t>  &lt;p&gt;Green&lt;/p&gt;</a:t>
            </a:r>
          </a:p>
          <a:p>
            <a:pPr marL="0" indent="0"/>
            <a:r>
              <a:rPr lang="en-US" sz="2300" dirty="0">
                <a:solidFill>
                  <a:schemeClr val="bg1"/>
                </a:solidFill>
              </a:rPr>
              <a:t>&lt;/div&gt;</a:t>
            </a:r>
          </a:p>
          <a:p>
            <a:pPr marL="0" indent="0"/>
            <a:endParaRPr lang="en-US" sz="2300" dirty="0">
              <a:solidFill>
                <a:schemeClr val="bg1"/>
              </a:solidFill>
            </a:endParaRPr>
          </a:p>
          <a:p>
            <a:pPr marL="0" indent="0"/>
            <a:r>
              <a:rPr lang="en-US" sz="2300" dirty="0">
                <a:solidFill>
                  <a:schemeClr val="bg1"/>
                </a:solidFill>
              </a:rPr>
              <a:t>// Removing Elements</a:t>
            </a:r>
            <a:br>
              <a:rPr lang="en-US" sz="2300" dirty="0">
                <a:solidFill>
                  <a:schemeClr val="bg1"/>
                </a:solidFill>
              </a:rPr>
            </a:br>
            <a:r>
              <a:rPr lang="en-US" sz="2300" dirty="0">
                <a:solidFill>
                  <a:schemeClr val="bg1"/>
                </a:solidFill>
              </a:rPr>
              <a:t>$(‘p’).remove();</a:t>
            </a:r>
          </a:p>
          <a:p>
            <a:pPr marL="0" indent="0"/>
            <a:endParaRPr lang="en-US" sz="2300" dirty="0">
              <a:solidFill>
                <a:schemeClr val="bg1"/>
              </a:solidFill>
            </a:endParaRPr>
          </a:p>
          <a:p>
            <a:pPr marL="0" indent="0"/>
            <a:r>
              <a:rPr lang="en-US" sz="2300" dirty="0">
                <a:solidFill>
                  <a:schemeClr val="bg1"/>
                </a:solidFill>
              </a:rPr>
              <a:t>// After</a:t>
            </a:r>
          </a:p>
          <a:p>
            <a:pPr marL="0" indent="0"/>
            <a:r>
              <a:rPr lang="en-US" sz="2300" dirty="0">
                <a:solidFill>
                  <a:schemeClr val="bg1"/>
                </a:solidFill>
              </a:rPr>
              <a:t>&lt;div&gt;</a:t>
            </a:r>
          </a:p>
          <a:p>
            <a:pPr marL="0" indent="0"/>
            <a:r>
              <a:rPr lang="en-US" sz="2300" dirty="0">
                <a:solidFill>
                  <a:schemeClr val="bg1"/>
                </a:solidFill>
              </a:rPr>
              <a:t>&lt;/div&gt;</a:t>
            </a:r>
          </a:p>
        </p:txBody>
      </p:sp>
    </p:spTree>
    <p:extLst>
      <p:ext uri="{BB962C8B-B14F-4D97-AF65-F5344CB8AC3E}">
        <p14:creationId xmlns:p14="http://schemas.microsoft.com/office/powerpoint/2010/main" val="4229439682"/>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p:txBody>
          <a:bodyPr/>
          <a:lstStyle/>
          <a:p>
            <a:pPr eaLnBrk="1" hangingPunct="1">
              <a:defRPr/>
            </a:pPr>
            <a:r>
              <a:rPr lang="en-US" smtClean="0"/>
              <a:t>jQuery Events</a:t>
            </a:r>
          </a:p>
        </p:txBody>
      </p:sp>
      <p:sp>
        <p:nvSpPr>
          <p:cNvPr id="17412" name="Rectangle 2"/>
          <p:cNvSpPr>
            <a:spLocks noGrp="1" noChangeArrowheads="1"/>
          </p:cNvSpPr>
          <p:nvPr>
            <p:ph type="body" sz="quarter" idx="10"/>
          </p:nvPr>
        </p:nvSpPr>
        <p:spPr>
          <a:xfrm>
            <a:off x="519114" y="1695450"/>
            <a:ext cx="6081983" cy="2954655"/>
          </a:xfrm>
          <a:solidFill>
            <a:schemeClr val="accent6"/>
          </a:solidFill>
        </p:spPr>
        <p:txBody>
          <a:bodyPr lIns="91440" tIns="91440" rIns="91440" bIns="91440"/>
          <a:lstStyle/>
          <a:p>
            <a:pPr marL="0" indent="0"/>
            <a:r>
              <a:rPr lang="en-US" dirty="0" smtClean="0">
                <a:solidFill>
                  <a:schemeClr val="bg1"/>
                </a:solidFill>
              </a:rPr>
              <a:t>// Binding an event</a:t>
            </a:r>
          </a:p>
          <a:p>
            <a:pPr marL="0" indent="0"/>
            <a:r>
              <a:rPr lang="en-US" dirty="0" smtClean="0">
                <a:solidFill>
                  <a:schemeClr val="bg1"/>
                </a:solidFill>
              </a:rPr>
              <a:t>function() </a:t>
            </a:r>
            <a:r>
              <a:rPr lang="en-US" dirty="0" err="1" smtClean="0">
                <a:solidFill>
                  <a:schemeClr val="bg1"/>
                </a:solidFill>
              </a:rPr>
              <a:t>myClickHandler</a:t>
            </a:r>
            <a:r>
              <a:rPr lang="en-US" dirty="0" smtClean="0">
                <a:solidFill>
                  <a:schemeClr val="bg1"/>
                </a:solidFill>
              </a:rPr>
              <a:t> {   </a:t>
            </a:r>
          </a:p>
          <a:p>
            <a:pPr marL="0" indent="0"/>
            <a:r>
              <a:rPr lang="en-US" dirty="0" smtClean="0">
                <a:solidFill>
                  <a:schemeClr val="bg1"/>
                </a:solidFill>
              </a:rPr>
              <a:t>  // event handling code</a:t>
            </a:r>
          </a:p>
          <a:p>
            <a:pPr marL="0" indent="0"/>
            <a:r>
              <a:rPr lang="en-US" dirty="0" smtClean="0">
                <a:solidFill>
                  <a:schemeClr val="bg1"/>
                </a:solidFill>
              </a:rPr>
              <a:t>  $(this).</a:t>
            </a:r>
            <a:r>
              <a:rPr lang="en-US" dirty="0" err="1" smtClean="0">
                <a:solidFill>
                  <a:schemeClr val="bg1"/>
                </a:solidFill>
              </a:rPr>
              <a:t>css</a:t>
            </a:r>
            <a:r>
              <a:rPr lang="en-US" dirty="0" smtClean="0">
                <a:solidFill>
                  <a:schemeClr val="bg1"/>
                </a:solidFill>
              </a:rPr>
              <a:t>(‘color’, ‘red’);</a:t>
            </a:r>
          </a:p>
          <a:p>
            <a:pPr marL="0" indent="0"/>
            <a:r>
              <a:rPr lang="en-US" dirty="0" smtClean="0">
                <a:solidFill>
                  <a:schemeClr val="bg1"/>
                </a:solidFill>
              </a:rPr>
              <a:t>};</a:t>
            </a:r>
          </a:p>
          <a:p>
            <a:pPr marL="0" indent="0"/>
            <a:endParaRPr lang="en-US" dirty="0" smtClean="0">
              <a:solidFill>
                <a:schemeClr val="bg1"/>
              </a:solidFill>
            </a:endParaRPr>
          </a:p>
          <a:p>
            <a:pPr marL="0" indent="0"/>
            <a:r>
              <a:rPr lang="en-US" dirty="0" smtClean="0">
                <a:solidFill>
                  <a:schemeClr val="bg1"/>
                </a:solidFill>
              </a:rPr>
              <a:t>$('</a:t>
            </a:r>
            <a:r>
              <a:rPr lang="en-US" dirty="0" err="1" smtClean="0">
                <a:solidFill>
                  <a:schemeClr val="bg1"/>
                </a:solidFill>
              </a:rPr>
              <a:t>a.tab</a:t>
            </a:r>
            <a:r>
              <a:rPr lang="en-US" dirty="0" smtClean="0">
                <a:solidFill>
                  <a:schemeClr val="bg1"/>
                </a:solidFill>
              </a:rPr>
              <a:t>').click(</a:t>
            </a:r>
            <a:r>
              <a:rPr lang="en-US" dirty="0" err="1" smtClean="0">
                <a:solidFill>
                  <a:schemeClr val="bg1"/>
                </a:solidFill>
              </a:rPr>
              <a:t>myClickHandler</a:t>
            </a:r>
            <a:r>
              <a:rPr lang="en-US" dirty="0" smtClean="0">
                <a:solidFill>
                  <a:schemeClr val="bg1"/>
                </a:solidFill>
              </a:rPr>
              <a:t>);</a:t>
            </a:r>
          </a:p>
        </p:txBody>
      </p:sp>
    </p:spTree>
    <p:extLst>
      <p:ext uri="{BB962C8B-B14F-4D97-AF65-F5344CB8AC3E}">
        <p14:creationId xmlns:p14="http://schemas.microsoft.com/office/powerpoint/2010/main" val="121072006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p:txBody>
          <a:bodyPr/>
          <a:lstStyle/>
          <a:p>
            <a:pPr eaLnBrk="1" hangingPunct="1">
              <a:defRPr/>
            </a:pPr>
            <a:r>
              <a:rPr lang="en-US" smtClean="0"/>
              <a:t>jQuery Events</a:t>
            </a:r>
          </a:p>
        </p:txBody>
      </p:sp>
      <p:sp>
        <p:nvSpPr>
          <p:cNvPr id="18436" name="Rectangle 2"/>
          <p:cNvSpPr>
            <a:spLocks noGrp="1" noChangeArrowheads="1"/>
          </p:cNvSpPr>
          <p:nvPr>
            <p:ph type="body" sz="quarter" idx="10"/>
          </p:nvPr>
        </p:nvSpPr>
        <p:spPr>
          <a:xfrm>
            <a:off x="517525" y="1695450"/>
            <a:ext cx="5524635" cy="2142125"/>
          </a:xfrm>
          <a:solidFill>
            <a:schemeClr val="accent6"/>
          </a:solidFill>
        </p:spPr>
        <p:txBody>
          <a:bodyPr lIns="91440" tIns="91440" rIns="91440" bIns="91440"/>
          <a:lstStyle/>
          <a:p>
            <a:pPr marL="0" indent="0"/>
            <a:r>
              <a:rPr lang="en-US" dirty="0" smtClean="0">
                <a:solidFill>
                  <a:schemeClr val="bg1"/>
                </a:solidFill>
              </a:rPr>
              <a:t>// Binding an event</a:t>
            </a:r>
          </a:p>
          <a:p>
            <a:pPr marL="0" indent="0"/>
            <a:r>
              <a:rPr lang="en-US" dirty="0" smtClean="0">
                <a:solidFill>
                  <a:schemeClr val="bg1"/>
                </a:solidFill>
              </a:rPr>
              <a:t>$('</a:t>
            </a:r>
            <a:r>
              <a:rPr lang="en-US" dirty="0" err="1" smtClean="0">
                <a:solidFill>
                  <a:schemeClr val="bg1"/>
                </a:solidFill>
              </a:rPr>
              <a:t>a.tab</a:t>
            </a:r>
            <a:r>
              <a:rPr lang="en-US" dirty="0" smtClean="0">
                <a:solidFill>
                  <a:schemeClr val="bg1"/>
                </a:solidFill>
              </a:rPr>
              <a:t>').click( function() {   </a:t>
            </a:r>
          </a:p>
          <a:p>
            <a:pPr marL="0" indent="0"/>
            <a:r>
              <a:rPr lang="en-US" dirty="0" smtClean="0">
                <a:solidFill>
                  <a:schemeClr val="bg1"/>
                </a:solidFill>
              </a:rPr>
              <a:t>  // event handling code</a:t>
            </a:r>
          </a:p>
          <a:p>
            <a:pPr marL="0" indent="0"/>
            <a:r>
              <a:rPr lang="en-US" dirty="0" smtClean="0">
                <a:solidFill>
                  <a:schemeClr val="bg1"/>
                </a:solidFill>
              </a:rPr>
              <a:t>  $(this).</a:t>
            </a:r>
            <a:r>
              <a:rPr lang="en-US" dirty="0" err="1" smtClean="0">
                <a:solidFill>
                  <a:schemeClr val="bg1"/>
                </a:solidFill>
              </a:rPr>
              <a:t>css</a:t>
            </a:r>
            <a:r>
              <a:rPr lang="en-US" dirty="0" smtClean="0">
                <a:solidFill>
                  <a:schemeClr val="bg1"/>
                </a:solidFill>
              </a:rPr>
              <a:t>(‘color’, ‘red’);</a:t>
            </a:r>
          </a:p>
          <a:p>
            <a:pPr marL="0" indent="0"/>
            <a:r>
              <a:rPr lang="en-US" dirty="0" smtClean="0">
                <a:solidFill>
                  <a:schemeClr val="bg1"/>
                </a:solidFill>
              </a:rPr>
              <a:t>});</a:t>
            </a:r>
          </a:p>
        </p:txBody>
      </p:sp>
    </p:spTree>
    <p:extLst>
      <p:ext uri="{BB962C8B-B14F-4D97-AF65-F5344CB8AC3E}">
        <p14:creationId xmlns:p14="http://schemas.microsoft.com/office/powerpoint/2010/main" val="254990941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p:txBody>
          <a:bodyPr/>
          <a:lstStyle/>
          <a:p>
            <a:pPr eaLnBrk="1" hangingPunct="1">
              <a:defRPr/>
            </a:pPr>
            <a:r>
              <a:rPr lang="en-US" smtClean="0"/>
              <a:t>jQuery &amp; Chaining</a:t>
            </a:r>
          </a:p>
        </p:txBody>
      </p:sp>
      <p:sp>
        <p:nvSpPr>
          <p:cNvPr id="19460" name="Rectangle 2"/>
          <p:cNvSpPr>
            <a:spLocks noGrp="1" noChangeArrowheads="1"/>
          </p:cNvSpPr>
          <p:nvPr>
            <p:ph type="body" sz="quarter" idx="10"/>
          </p:nvPr>
        </p:nvSpPr>
        <p:spPr>
          <a:xfrm>
            <a:off x="519114" y="1695450"/>
            <a:ext cx="5803309" cy="2074414"/>
          </a:xfrm>
          <a:solidFill>
            <a:schemeClr val="accent6"/>
          </a:solidFill>
        </p:spPr>
        <p:txBody>
          <a:bodyPr lIns="91440" tIns="91440" rIns="91440" bIns="91440"/>
          <a:lstStyle/>
          <a:p>
            <a:pPr marL="0" indent="0">
              <a:buNone/>
            </a:pPr>
            <a:r>
              <a:rPr lang="en-US" dirty="0" smtClean="0">
                <a:solidFill>
                  <a:schemeClr val="bg1"/>
                </a:solidFill>
              </a:rPr>
              <a:t>$(‘</a:t>
            </a:r>
            <a:r>
              <a:rPr lang="en-US" dirty="0" err="1" smtClean="0">
                <a:solidFill>
                  <a:schemeClr val="bg1"/>
                </a:solidFill>
              </a:rPr>
              <a:t>tr:odd</a:t>
            </a:r>
            <a:r>
              <a:rPr lang="en-US" dirty="0" smtClean="0">
                <a:solidFill>
                  <a:schemeClr val="bg1"/>
                </a:solidFill>
              </a:rPr>
              <a:t>’)</a:t>
            </a:r>
          </a:p>
          <a:p>
            <a:pPr marL="0" indent="0">
              <a:buNone/>
            </a:pPr>
            <a:r>
              <a:rPr lang="en-US" dirty="0" smtClean="0">
                <a:solidFill>
                  <a:schemeClr val="bg1"/>
                </a:solidFill>
              </a:rPr>
              <a:t>   .</a:t>
            </a:r>
            <a:r>
              <a:rPr lang="en-US" dirty="0" err="1" smtClean="0">
                <a:solidFill>
                  <a:schemeClr val="bg1"/>
                </a:solidFill>
              </a:rPr>
              <a:t>addClass</a:t>
            </a:r>
            <a:r>
              <a:rPr lang="en-US" dirty="0" smtClean="0">
                <a:solidFill>
                  <a:schemeClr val="bg1"/>
                </a:solidFill>
              </a:rPr>
              <a:t>(‘odd’)</a:t>
            </a:r>
          </a:p>
          <a:p>
            <a:pPr marL="0" indent="0">
              <a:buNone/>
            </a:pPr>
            <a:r>
              <a:rPr lang="en-US" dirty="0" smtClean="0">
                <a:solidFill>
                  <a:schemeClr val="bg1"/>
                </a:solidFill>
              </a:rPr>
              <a:t>   .click( function () {</a:t>
            </a:r>
          </a:p>
          <a:p>
            <a:pPr marL="0" indent="0">
              <a:buNone/>
            </a:pPr>
            <a:r>
              <a:rPr lang="en-US" dirty="0" smtClean="0">
                <a:solidFill>
                  <a:schemeClr val="bg1"/>
                </a:solidFill>
              </a:rPr>
              <a:t>     alert(‘you clicked a </a:t>
            </a:r>
            <a:r>
              <a:rPr lang="en-US" dirty="0" err="1" smtClean="0">
                <a:solidFill>
                  <a:schemeClr val="bg1"/>
                </a:solidFill>
              </a:rPr>
              <a:t>tr</a:t>
            </a:r>
            <a:r>
              <a:rPr lang="en-US" dirty="0" smtClean="0">
                <a:solidFill>
                  <a:schemeClr val="bg1"/>
                </a:solidFill>
              </a:rPr>
              <a:t>!’);</a:t>
            </a:r>
          </a:p>
          <a:p>
            <a:pPr marL="0" lvl="1" indent="0">
              <a:buNone/>
            </a:pPr>
            <a:r>
              <a:rPr lang="en-US" dirty="0" smtClean="0">
                <a:solidFill>
                  <a:schemeClr val="bg1"/>
                </a:solidFill>
              </a:rPr>
              <a:t>   });</a:t>
            </a:r>
          </a:p>
        </p:txBody>
      </p:sp>
    </p:spTree>
    <p:extLst>
      <p:ext uri="{BB962C8B-B14F-4D97-AF65-F5344CB8AC3E}">
        <p14:creationId xmlns:p14="http://schemas.microsoft.com/office/powerpoint/2010/main" val="425805339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7532710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49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HTML 5 in IE 9 &amp; 10</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7463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p:txBody>
          <a:bodyPr/>
          <a:lstStyle/>
          <a:p>
            <a:pPr eaLnBrk="1" hangingPunct="1">
              <a:defRPr/>
            </a:pPr>
            <a:r>
              <a:rPr lang="en-US" smtClean="0"/>
              <a:t>jQuery Stack Architecture</a:t>
            </a:r>
          </a:p>
        </p:txBody>
      </p:sp>
      <p:sp>
        <p:nvSpPr>
          <p:cNvPr id="20484" name="Rectangle 2"/>
          <p:cNvSpPr>
            <a:spLocks noGrp="1" noChangeArrowheads="1"/>
          </p:cNvSpPr>
          <p:nvPr>
            <p:ph type="body" sz="quarter" idx="10"/>
          </p:nvPr>
        </p:nvSpPr>
        <p:spPr>
          <a:xfrm>
            <a:off x="519114" y="1699804"/>
            <a:ext cx="8259126" cy="2449901"/>
          </a:xfrm>
          <a:solidFill>
            <a:schemeClr val="accent6"/>
          </a:solidFill>
        </p:spPr>
        <p:txBody>
          <a:bodyPr lIns="91440" tIns="91440" rIns="91440" bIns="91440"/>
          <a:lstStyle/>
          <a:p>
            <a:pPr marL="0" indent="0"/>
            <a:r>
              <a:rPr lang="en-US" sz="2300" dirty="0">
                <a:solidFill>
                  <a:schemeClr val="bg1"/>
                </a:solidFill>
              </a:rPr>
              <a:t>$(‘body’)        //   [body]</a:t>
            </a:r>
          </a:p>
          <a:p>
            <a:pPr marL="0" indent="0"/>
            <a:r>
              <a:rPr lang="en-US" sz="2300" dirty="0">
                <a:solidFill>
                  <a:schemeClr val="bg1"/>
                </a:solidFill>
              </a:rPr>
              <a:t>   .find(‘p’)     // [p, p, p] &gt; [body]</a:t>
            </a:r>
          </a:p>
          <a:p>
            <a:pPr marL="0" indent="0"/>
            <a:r>
              <a:rPr lang="en-US" sz="2300" dirty="0">
                <a:solidFill>
                  <a:schemeClr val="bg1"/>
                </a:solidFill>
              </a:rPr>
              <a:t>      .find(‘a’)  //  [a, a] &gt; [p, p, p] &gt; [body]</a:t>
            </a:r>
          </a:p>
          <a:p>
            <a:pPr marL="0" indent="0"/>
            <a:r>
              <a:rPr lang="en-US" sz="2300" dirty="0">
                <a:solidFill>
                  <a:schemeClr val="bg1"/>
                </a:solidFill>
              </a:rPr>
              <a:t>         .</a:t>
            </a:r>
            <a:r>
              <a:rPr lang="en-US" sz="2300" dirty="0" err="1">
                <a:solidFill>
                  <a:schemeClr val="bg1"/>
                </a:solidFill>
              </a:rPr>
              <a:t>addClass</a:t>
            </a:r>
            <a:r>
              <a:rPr lang="en-US" sz="2300" dirty="0">
                <a:solidFill>
                  <a:schemeClr val="bg1"/>
                </a:solidFill>
              </a:rPr>
              <a:t>(‘foo’)</a:t>
            </a:r>
          </a:p>
          <a:p>
            <a:pPr marL="0" indent="0"/>
            <a:r>
              <a:rPr lang="en-US" sz="2300" dirty="0">
                <a:solidFill>
                  <a:schemeClr val="bg1"/>
                </a:solidFill>
              </a:rPr>
              <a:t>      .end()      //  [p, p, p] &gt; [body]</a:t>
            </a:r>
          </a:p>
          <a:p>
            <a:pPr marL="0" indent="0"/>
            <a:r>
              <a:rPr lang="en-US" sz="2300" dirty="0">
                <a:solidFill>
                  <a:schemeClr val="bg1"/>
                </a:solidFill>
              </a:rPr>
              <a:t>    .end()        //  [body]</a:t>
            </a:r>
          </a:p>
        </p:txBody>
      </p:sp>
    </p:spTree>
    <p:extLst>
      <p:ext uri="{BB962C8B-B14F-4D97-AF65-F5344CB8AC3E}">
        <p14:creationId xmlns:p14="http://schemas.microsoft.com/office/powerpoint/2010/main" val="756609511"/>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p:txBody>
          <a:bodyPr/>
          <a:lstStyle/>
          <a:p>
            <a:pPr eaLnBrk="1" hangingPunct="1">
              <a:defRPr/>
            </a:pPr>
            <a:r>
              <a:rPr lang="en-US" smtClean="0"/>
              <a:t>jQuery &amp; Chaining</a:t>
            </a:r>
          </a:p>
        </p:txBody>
      </p:sp>
      <p:sp>
        <p:nvSpPr>
          <p:cNvPr id="21508" name="Rectangle 2"/>
          <p:cNvSpPr>
            <a:spLocks noGrp="1" noChangeArrowheads="1"/>
          </p:cNvSpPr>
          <p:nvPr>
            <p:ph type="body" sz="quarter" idx="10"/>
          </p:nvPr>
        </p:nvSpPr>
        <p:spPr>
          <a:xfrm>
            <a:off x="517525" y="1695450"/>
            <a:ext cx="5630726" cy="2548390"/>
          </a:xfrm>
          <a:solidFill>
            <a:schemeClr val="accent6"/>
          </a:solidFill>
        </p:spPr>
        <p:txBody>
          <a:bodyPr lIns="91440" tIns="91440" rIns="91440" bIns="91440"/>
          <a:lstStyle/>
          <a:p>
            <a:pPr marL="0" indent="0"/>
            <a:r>
              <a:rPr lang="en-US" dirty="0" smtClean="0">
                <a:solidFill>
                  <a:schemeClr val="bg1"/>
                </a:solidFill>
              </a:rPr>
              <a:t>$(‘</a:t>
            </a:r>
            <a:r>
              <a:rPr lang="en-US" dirty="0" err="1" smtClean="0">
                <a:solidFill>
                  <a:schemeClr val="bg1"/>
                </a:solidFill>
              </a:rPr>
              <a:t>tr</a:t>
            </a:r>
            <a:r>
              <a:rPr lang="en-US" dirty="0" smtClean="0">
                <a:solidFill>
                  <a:schemeClr val="bg1"/>
                </a:solidFill>
              </a:rPr>
              <a:t>’)</a:t>
            </a:r>
          </a:p>
          <a:p>
            <a:pPr marL="0" indent="0"/>
            <a:r>
              <a:rPr lang="en-US" dirty="0" smtClean="0">
                <a:solidFill>
                  <a:schemeClr val="bg1"/>
                </a:solidFill>
              </a:rPr>
              <a:t>  .filter(‘:odd’)</a:t>
            </a:r>
          </a:p>
          <a:p>
            <a:pPr marL="0" indent="0"/>
            <a:r>
              <a:rPr lang="en-US" dirty="0" smtClean="0">
                <a:solidFill>
                  <a:schemeClr val="bg1"/>
                </a:solidFill>
              </a:rPr>
              <a:t>    .</a:t>
            </a:r>
            <a:r>
              <a:rPr lang="en-US" dirty="0" err="1" smtClean="0">
                <a:solidFill>
                  <a:schemeClr val="bg1"/>
                </a:solidFill>
              </a:rPr>
              <a:t>addClass</a:t>
            </a:r>
            <a:r>
              <a:rPr lang="en-US" dirty="0" smtClean="0">
                <a:solidFill>
                  <a:schemeClr val="bg1"/>
                </a:solidFill>
              </a:rPr>
              <a:t>(‘</a:t>
            </a:r>
            <a:r>
              <a:rPr lang="en-US" dirty="0" err="1" smtClean="0">
                <a:solidFill>
                  <a:schemeClr val="bg1"/>
                </a:solidFill>
              </a:rPr>
              <a:t>myOddClass</a:t>
            </a:r>
            <a:r>
              <a:rPr lang="en-US" dirty="0" smtClean="0">
                <a:solidFill>
                  <a:schemeClr val="bg1"/>
                </a:solidFill>
              </a:rPr>
              <a:t>’)</a:t>
            </a:r>
          </a:p>
          <a:p>
            <a:pPr marL="0" indent="0"/>
            <a:r>
              <a:rPr lang="en-US" dirty="0" smtClean="0">
                <a:solidFill>
                  <a:schemeClr val="bg1"/>
                </a:solidFill>
              </a:rPr>
              <a:t>    .end()</a:t>
            </a:r>
          </a:p>
          <a:p>
            <a:pPr marL="0" indent="0"/>
            <a:r>
              <a:rPr lang="en-US" dirty="0" smtClean="0">
                <a:solidFill>
                  <a:schemeClr val="bg1"/>
                </a:solidFill>
              </a:rPr>
              <a:t>  .filter(‘:even’)</a:t>
            </a:r>
          </a:p>
          <a:p>
            <a:pPr marL="0" indent="0"/>
            <a:r>
              <a:rPr lang="en-US" dirty="0" smtClean="0">
                <a:solidFill>
                  <a:schemeClr val="bg1"/>
                </a:solidFill>
              </a:rPr>
              <a:t>      .</a:t>
            </a:r>
            <a:r>
              <a:rPr lang="en-US" dirty="0" err="1" smtClean="0">
                <a:solidFill>
                  <a:schemeClr val="bg1"/>
                </a:solidFill>
              </a:rPr>
              <a:t>addClass</a:t>
            </a:r>
            <a:r>
              <a:rPr lang="en-US" dirty="0" smtClean="0">
                <a:solidFill>
                  <a:schemeClr val="bg1"/>
                </a:solidFill>
              </a:rPr>
              <a:t>(‘</a:t>
            </a:r>
            <a:r>
              <a:rPr lang="en-US" dirty="0" err="1" smtClean="0">
                <a:solidFill>
                  <a:schemeClr val="bg1"/>
                </a:solidFill>
              </a:rPr>
              <a:t>myEvenClass</a:t>
            </a:r>
            <a:r>
              <a:rPr lang="en-US" dirty="0" smtClean="0">
                <a:solidFill>
                  <a:schemeClr val="bg1"/>
                </a:solidFill>
              </a:rPr>
              <a:t>’);</a:t>
            </a:r>
          </a:p>
        </p:txBody>
      </p:sp>
    </p:spTree>
    <p:extLst>
      <p:ext uri="{BB962C8B-B14F-4D97-AF65-F5344CB8AC3E}">
        <p14:creationId xmlns:p14="http://schemas.microsoft.com/office/powerpoint/2010/main" val="367998138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p:txBody>
          <a:bodyPr/>
          <a:lstStyle/>
          <a:p>
            <a:pPr eaLnBrk="1" hangingPunct="1">
              <a:defRPr/>
            </a:pPr>
            <a:r>
              <a:rPr lang="en-US" smtClean="0"/>
              <a:t>Chain Breakers</a:t>
            </a:r>
          </a:p>
        </p:txBody>
      </p:sp>
      <p:sp>
        <p:nvSpPr>
          <p:cNvPr id="22532" name="Rectangle 2"/>
          <p:cNvSpPr>
            <a:spLocks noGrp="1" noChangeArrowheads="1"/>
          </p:cNvSpPr>
          <p:nvPr>
            <p:ph type="body" sz="quarter" idx="10"/>
          </p:nvPr>
        </p:nvSpPr>
        <p:spPr>
          <a:xfrm>
            <a:off x="519114" y="1695450"/>
            <a:ext cx="7405686" cy="3228576"/>
          </a:xfrm>
          <a:solidFill>
            <a:schemeClr val="accent6"/>
          </a:solidFill>
        </p:spPr>
        <p:txBody>
          <a:bodyPr lIns="91440" tIns="91440" rIns="91440" bIns="91440"/>
          <a:lstStyle/>
          <a:p>
            <a:pPr marL="0" indent="0"/>
            <a:r>
              <a:rPr lang="en-US" sz="2300" dirty="0">
                <a:solidFill>
                  <a:schemeClr val="bg1"/>
                </a:solidFill>
              </a:rPr>
              <a:t>//Getters vs. Setters</a:t>
            </a:r>
          </a:p>
          <a:p>
            <a:pPr marL="0" indent="0"/>
            <a:endParaRPr lang="en-US" sz="2300" dirty="0">
              <a:solidFill>
                <a:schemeClr val="bg1"/>
              </a:solidFill>
            </a:endParaRPr>
          </a:p>
          <a:p>
            <a:pPr marL="0" indent="0"/>
            <a:r>
              <a:rPr lang="en-US" sz="2300" dirty="0">
                <a:solidFill>
                  <a:schemeClr val="bg1"/>
                </a:solidFill>
              </a:rPr>
              <a:t>$(...).html(‘Hello world’).</a:t>
            </a:r>
            <a:r>
              <a:rPr lang="en-US" sz="2300" dirty="0" err="1">
                <a:solidFill>
                  <a:schemeClr val="bg1"/>
                </a:solidFill>
              </a:rPr>
              <a:t>addClass</a:t>
            </a:r>
            <a:r>
              <a:rPr lang="en-US" sz="2300" dirty="0">
                <a:solidFill>
                  <a:schemeClr val="bg1"/>
                </a:solidFill>
              </a:rPr>
              <a:t>(‘hello’) </a:t>
            </a:r>
          </a:p>
          <a:p>
            <a:pPr marL="0" indent="0"/>
            <a:r>
              <a:rPr lang="en-US" sz="2300" dirty="0">
                <a:solidFill>
                  <a:schemeClr val="bg1"/>
                </a:solidFill>
              </a:rPr>
              <a:t>// Non breaking</a:t>
            </a:r>
          </a:p>
          <a:p>
            <a:pPr marL="0" indent="0"/>
            <a:endParaRPr lang="en-US" sz="2300" dirty="0">
              <a:solidFill>
                <a:schemeClr val="bg1"/>
              </a:solidFill>
            </a:endParaRPr>
          </a:p>
          <a:p>
            <a:pPr marL="0" indent="0"/>
            <a:r>
              <a:rPr lang="en-US" sz="2300" dirty="0" err="1">
                <a:solidFill>
                  <a:schemeClr val="bg1"/>
                </a:solidFill>
              </a:rPr>
              <a:t>var</a:t>
            </a:r>
            <a:r>
              <a:rPr lang="en-US" sz="2300" dirty="0">
                <a:solidFill>
                  <a:schemeClr val="bg1"/>
                </a:solidFill>
              </a:rPr>
              <a:t> html = $(...).html().</a:t>
            </a:r>
            <a:r>
              <a:rPr lang="en-US" sz="2300" dirty="0" err="1">
                <a:solidFill>
                  <a:schemeClr val="bg1"/>
                </a:solidFill>
              </a:rPr>
              <a:t>addClass</a:t>
            </a:r>
            <a:r>
              <a:rPr lang="en-US" sz="2300" dirty="0">
                <a:solidFill>
                  <a:schemeClr val="bg1"/>
                </a:solidFill>
              </a:rPr>
              <a:t>(‘hello’) </a:t>
            </a:r>
          </a:p>
          <a:p>
            <a:pPr marL="0" indent="0"/>
            <a:r>
              <a:rPr lang="en-US" sz="2300" dirty="0">
                <a:solidFill>
                  <a:schemeClr val="bg1"/>
                </a:solidFill>
              </a:rPr>
              <a:t>// Breaking, html() returns a string.</a:t>
            </a:r>
          </a:p>
          <a:p>
            <a:pPr marL="0" indent="0"/>
            <a:r>
              <a:rPr lang="en-US" sz="2300" dirty="0">
                <a:solidFill>
                  <a:schemeClr val="bg1"/>
                </a:solidFill>
              </a:rPr>
              <a:t>// </a:t>
            </a:r>
            <a:r>
              <a:rPr lang="en-US" sz="2300" dirty="0" err="1">
                <a:solidFill>
                  <a:schemeClr val="bg1"/>
                </a:solidFill>
              </a:rPr>
              <a:t>addClass</a:t>
            </a:r>
            <a:r>
              <a:rPr lang="en-US" sz="2300" dirty="0">
                <a:solidFill>
                  <a:schemeClr val="bg1"/>
                </a:solidFill>
              </a:rPr>
              <a:t> method is undefined on a string</a:t>
            </a:r>
          </a:p>
        </p:txBody>
      </p:sp>
    </p:spTree>
    <p:extLst>
      <p:ext uri="{BB962C8B-B14F-4D97-AF65-F5344CB8AC3E}">
        <p14:creationId xmlns:p14="http://schemas.microsoft.com/office/powerpoint/2010/main" val="316115710"/>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defRPr/>
            </a:pPr>
            <a:r>
              <a:rPr lang="en-US" dirty="0" err="1" smtClean="0"/>
              <a:t>jQuery</a:t>
            </a:r>
            <a:r>
              <a:rPr lang="en-US" dirty="0" smtClean="0"/>
              <a:t> Fundamentals</a:t>
            </a:r>
            <a:endParaRPr lang="en-US" dirty="0"/>
          </a:p>
        </p:txBody>
      </p:sp>
      <p:sp>
        <p:nvSpPr>
          <p:cNvPr id="2" name="Subtitle 1"/>
          <p:cNvSpPr>
            <a:spLocks noGrp="1"/>
          </p:cNvSpPr>
          <p:nvPr>
            <p:ph type="subTitle" idx="1"/>
          </p:nvPr>
        </p:nvSpPr>
        <p:spPr/>
        <p:txBody>
          <a:bodyPr/>
          <a:lstStyle/>
          <a:p>
            <a:endParaRPr lang="en-US"/>
          </a:p>
        </p:txBody>
      </p:sp>
      <p:sp>
        <p:nvSpPr>
          <p:cNvPr id="23555" name="Text Placeholder 5"/>
          <p:cNvSpPr>
            <a:spLocks noGrp="1"/>
          </p:cNvSpPr>
          <p:nvPr>
            <p:ph type="body" sz="quarter" idx="10"/>
          </p:nvPr>
        </p:nvSpPr>
        <p:spPr/>
        <p:txBody>
          <a:bodyPr/>
          <a:lstStyle/>
          <a:p>
            <a:r>
              <a:rPr lang="en-US" smtClean="0"/>
              <a:t>Demonstration</a:t>
            </a:r>
          </a:p>
        </p:txBody>
      </p:sp>
      <p:sp>
        <p:nvSpPr>
          <p:cNvPr id="4" name="Slide Number Placeholder 3"/>
          <p:cNvSpPr>
            <a:spLocks noGrp="1"/>
          </p:cNvSpPr>
          <p:nvPr>
            <p:ph type="sldNum" sz="quarter" idx="4294967295"/>
          </p:nvPr>
        </p:nvSpPr>
        <p:spPr>
          <a:xfrm>
            <a:off x="11863388" y="6507163"/>
            <a:ext cx="325437" cy="214312"/>
          </a:xfrm>
          <a:prstGeom prst="rect">
            <a:avLst/>
          </a:prstGeom>
        </p:spPr>
        <p:txBody>
          <a:bodyPr/>
          <a:lstStyle/>
          <a:p>
            <a:pPr>
              <a:defRPr/>
            </a:pPr>
            <a:fld id="{2F820E23-085F-4C19-ADBC-5032A011FADE}" type="slidenum">
              <a:rPr lang="en-US" smtClean="0"/>
              <a:pPr>
                <a:defRPr/>
              </a:pPr>
              <a:t>53</a:t>
            </a:fld>
            <a:endParaRPr lang="en-US"/>
          </a:p>
        </p:txBody>
      </p:sp>
    </p:spTree>
    <p:extLst>
      <p:ext uri="{BB962C8B-B14F-4D97-AF65-F5344CB8AC3E}">
        <p14:creationId xmlns:p14="http://schemas.microsoft.com/office/powerpoint/2010/main" val="2658204879"/>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p:txBody>
          <a:bodyPr/>
          <a:lstStyle/>
          <a:p>
            <a:r>
              <a:rPr lang="en-US" smtClean="0"/>
              <a:t>jQuery Ajax</a:t>
            </a:r>
          </a:p>
        </p:txBody>
      </p:sp>
      <p:sp>
        <p:nvSpPr>
          <p:cNvPr id="9218" name="Rectangle 2"/>
          <p:cNvSpPr>
            <a:spLocks noGrp="1" noChangeArrowheads="1"/>
          </p:cNvSpPr>
          <p:nvPr>
            <p:ph idx="4294967295"/>
          </p:nvPr>
        </p:nvSpPr>
        <p:spPr>
          <a:xfrm>
            <a:off x="519112" y="1420813"/>
            <a:ext cx="11156951" cy="1117229"/>
          </a:xfrm>
        </p:spPr>
        <p:txBody>
          <a:bodyPr/>
          <a:lstStyle/>
          <a:p>
            <a:pPr marL="3175" indent="0">
              <a:spcBef>
                <a:spcPts val="1800"/>
              </a:spcBef>
              <a:buNone/>
            </a:pPr>
            <a:r>
              <a:rPr lang="en-US" spc="-100" dirty="0" smtClean="0">
                <a:latin typeface="Segoe UI Light" pitchFamily="34" charset="0"/>
              </a:rPr>
              <a:t>Can </a:t>
            </a:r>
            <a:r>
              <a:rPr lang="en-US" spc="-100" dirty="0">
                <a:latin typeface="Segoe UI Light" pitchFamily="34" charset="0"/>
              </a:rPr>
              <a:t>use </a:t>
            </a:r>
            <a:r>
              <a:rPr lang="en-US" spc="-100" dirty="0" err="1">
                <a:latin typeface="Segoe UI Light" pitchFamily="34" charset="0"/>
              </a:rPr>
              <a:t>jQuery</a:t>
            </a:r>
            <a:r>
              <a:rPr lang="en-US" spc="-100" dirty="0">
                <a:latin typeface="Segoe UI Light" pitchFamily="34" charset="0"/>
              </a:rPr>
              <a:t> Ajax to seamlessly integrate with other </a:t>
            </a:r>
            <a:r>
              <a:rPr lang="en-US" spc="-100" dirty="0" err="1">
                <a:latin typeface="Segoe UI Light" pitchFamily="34" charset="0"/>
              </a:rPr>
              <a:t>jQuery</a:t>
            </a:r>
            <a:r>
              <a:rPr lang="en-US" spc="-100" dirty="0">
                <a:latin typeface="Segoe UI Light" pitchFamily="34" charset="0"/>
              </a:rPr>
              <a:t> code</a:t>
            </a:r>
          </a:p>
          <a:p>
            <a:pPr marL="3175" indent="0">
              <a:spcBef>
                <a:spcPts val="1800"/>
              </a:spcBef>
              <a:buNone/>
            </a:pPr>
            <a:r>
              <a:rPr lang="en-US" spc="-100" dirty="0" smtClean="0">
                <a:latin typeface="Segoe UI Light" pitchFamily="34" charset="0"/>
              </a:rPr>
              <a:t>Makes </a:t>
            </a:r>
            <a:r>
              <a:rPr lang="en-US" spc="-100" dirty="0">
                <a:latin typeface="Segoe UI Light" pitchFamily="34" charset="0"/>
              </a:rPr>
              <a:t>asynchronous calls to the server using http simple</a:t>
            </a:r>
          </a:p>
        </p:txBody>
      </p:sp>
    </p:spTree>
    <p:extLst>
      <p:ext uri="{BB962C8B-B14F-4D97-AF65-F5344CB8AC3E}">
        <p14:creationId xmlns:p14="http://schemas.microsoft.com/office/powerpoint/2010/main" val="260829280"/>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p:txBody>
          <a:bodyPr/>
          <a:lstStyle/>
          <a:p>
            <a:r>
              <a:rPr lang="en-US" smtClean="0"/>
              <a:t>jQuery Ajax</a:t>
            </a:r>
          </a:p>
        </p:txBody>
      </p:sp>
      <p:sp>
        <p:nvSpPr>
          <p:cNvPr id="10242" name="Rectangle 2"/>
          <p:cNvSpPr>
            <a:spLocks noGrp="1" noChangeArrowheads="1"/>
          </p:cNvSpPr>
          <p:nvPr>
            <p:ph type="body" sz="quarter" idx="10"/>
          </p:nvPr>
        </p:nvSpPr>
        <p:spPr>
          <a:xfrm>
            <a:off x="519114" y="1695450"/>
            <a:ext cx="11149012" cy="2354491"/>
          </a:xfrm>
        </p:spPr>
        <p:txBody>
          <a:bodyPr/>
          <a:lstStyle/>
          <a:p>
            <a:pPr marL="0" indent="0">
              <a:spcBef>
                <a:spcPts val="1200"/>
              </a:spcBef>
              <a:buNone/>
            </a:pPr>
            <a:r>
              <a:rPr lang="en-US" dirty="0">
                <a:gradFill>
                  <a:gsLst>
                    <a:gs pos="0">
                      <a:schemeClr val="accent2"/>
                    </a:gs>
                    <a:gs pos="100000">
                      <a:schemeClr val="accent2"/>
                    </a:gs>
                  </a:gsLst>
                  <a:lin ang="5400000" scaled="0"/>
                </a:gradFill>
              </a:rPr>
              <a:t>Core Method</a:t>
            </a:r>
          </a:p>
          <a:p>
            <a:pPr marL="0" lvl="1" indent="0">
              <a:spcBef>
                <a:spcPts val="600"/>
              </a:spcBef>
              <a:spcAft>
                <a:spcPts val="1200"/>
              </a:spcAft>
              <a:buNone/>
            </a:pPr>
            <a:r>
              <a:rPr lang="en-US" sz="2400" dirty="0"/>
              <a:t>$.</a:t>
            </a:r>
            <a:r>
              <a:rPr lang="en-US" sz="2400" dirty="0" err="1"/>
              <a:t>ajax</a:t>
            </a:r>
            <a:r>
              <a:rPr lang="en-US" sz="2400" dirty="0" smtClean="0"/>
              <a:t>();</a:t>
            </a:r>
            <a:endParaRPr lang="en-US" dirty="0" smtClean="0"/>
          </a:p>
          <a:p>
            <a:pPr marL="0" indent="0">
              <a:spcBef>
                <a:spcPts val="1200"/>
              </a:spcBef>
              <a:buNone/>
            </a:pPr>
            <a:r>
              <a:rPr lang="en-US" dirty="0">
                <a:gradFill>
                  <a:gsLst>
                    <a:gs pos="0">
                      <a:schemeClr val="accent2"/>
                    </a:gs>
                    <a:gs pos="100000">
                      <a:schemeClr val="accent2"/>
                    </a:gs>
                  </a:gsLst>
                  <a:lin ang="5400000" scaled="0"/>
                </a:gradFill>
              </a:rPr>
              <a:t>Shortcut Methods</a:t>
            </a:r>
          </a:p>
          <a:p>
            <a:pPr marL="0" lvl="1" indent="0">
              <a:spcBef>
                <a:spcPts val="600"/>
              </a:spcBef>
              <a:spcAft>
                <a:spcPts val="1200"/>
              </a:spcAft>
              <a:buNone/>
            </a:pPr>
            <a:r>
              <a:rPr lang="en-US" sz="2400" dirty="0"/>
              <a:t>$.get(), $.post() </a:t>
            </a:r>
          </a:p>
          <a:p>
            <a:pPr marL="0" lvl="1" indent="0">
              <a:spcBef>
                <a:spcPts val="600"/>
              </a:spcBef>
              <a:spcAft>
                <a:spcPts val="1200"/>
              </a:spcAft>
              <a:buNone/>
            </a:pPr>
            <a:r>
              <a:rPr lang="en-US" sz="2400" dirty="0"/>
              <a:t>$.</a:t>
            </a:r>
            <a:r>
              <a:rPr lang="en-US" sz="2400" dirty="0" err="1"/>
              <a:t>getJSON</a:t>
            </a:r>
            <a:r>
              <a:rPr lang="en-US" sz="2400" dirty="0"/>
              <a:t>, $(...).load()</a:t>
            </a:r>
          </a:p>
        </p:txBody>
      </p:sp>
    </p:spTree>
    <p:extLst>
      <p:ext uri="{BB962C8B-B14F-4D97-AF65-F5344CB8AC3E}">
        <p14:creationId xmlns:p14="http://schemas.microsoft.com/office/powerpoint/2010/main" val="2694864269"/>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p:txBody>
          <a:bodyPr/>
          <a:lstStyle/>
          <a:p>
            <a:pPr defTabSz="1088299">
              <a:defRPr/>
            </a:pPr>
            <a:r>
              <a:rPr lang="en-US" smtClean="0"/>
              <a:t>jQuery Ajax - $.load()</a:t>
            </a:r>
          </a:p>
        </p:txBody>
      </p:sp>
      <p:sp>
        <p:nvSpPr>
          <p:cNvPr id="23556" name="Rectangle 2"/>
          <p:cNvSpPr>
            <a:spLocks noGrp="1" noChangeArrowheads="1"/>
          </p:cNvSpPr>
          <p:nvPr>
            <p:ph type="body" sz="quarter" idx="10"/>
          </p:nvPr>
        </p:nvSpPr>
        <p:spPr>
          <a:xfrm>
            <a:off x="527051" y="1695450"/>
            <a:ext cx="11149012" cy="1618905"/>
          </a:xfrm>
        </p:spPr>
        <p:txBody>
          <a:bodyPr rtlCol="0">
            <a:normAutofit/>
          </a:bodyPr>
          <a:lstStyle/>
          <a:p>
            <a:pPr defTabSz="1088299">
              <a:lnSpc>
                <a:spcPct val="100000"/>
              </a:lnSpc>
              <a:defRPr/>
            </a:pPr>
            <a:r>
              <a:rPr lang="en-US" dirty="0" smtClean="0"/>
              <a:t>With </a:t>
            </a:r>
            <a:r>
              <a:rPr lang="en-US" dirty="0"/>
              <a:t>ASP.NET MVC, you can return a portion of a view (partial view!) and add it to the page with load.</a:t>
            </a:r>
          </a:p>
          <a:p>
            <a:pPr defTabSz="1088299">
              <a:defRPr/>
            </a:pPr>
            <a:endParaRPr lang="en-US" dirty="0"/>
          </a:p>
          <a:p>
            <a:pPr marL="0" indent="0" defTabSz="1088299">
              <a:buNone/>
              <a:defRPr/>
            </a:pPr>
            <a:endParaRPr lang="en-US" dirty="0" smtClean="0"/>
          </a:p>
        </p:txBody>
      </p:sp>
      <p:sp>
        <p:nvSpPr>
          <p:cNvPr id="3" name="Rectangle 2"/>
          <p:cNvSpPr/>
          <p:nvPr/>
        </p:nvSpPr>
        <p:spPr>
          <a:xfrm>
            <a:off x="519111" y="2636367"/>
            <a:ext cx="8312989" cy="517065"/>
          </a:xfrm>
          <a:prstGeom prst="rect">
            <a:avLst/>
          </a:prstGeom>
          <a:solidFill>
            <a:schemeClr val="accent6"/>
          </a:solidFill>
        </p:spPr>
        <p:txBody>
          <a:bodyPr wrap="square" lIns="91440" tIns="91440" bIns="91440">
            <a:spAutoFit/>
          </a:bodyPr>
          <a:lstStyle/>
          <a:p>
            <a:pPr lvl="0" defTabSz="1088299">
              <a:lnSpc>
                <a:spcPct val="90000"/>
              </a:lnSpc>
              <a:spcBef>
                <a:spcPct val="20000"/>
              </a:spcBef>
              <a:defRPr/>
            </a:pP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myContainer</a:t>
            </a:r>
            <a:r>
              <a:rPr lang="en-US" dirty="0">
                <a:solidFill>
                  <a:schemeClr val="bg1"/>
                </a:solidFill>
                <a:latin typeface="Consolas" pitchFamily="49" charset="0"/>
                <a:cs typeface="Consolas" pitchFamily="49" charset="0"/>
              </a:rPr>
              <a:t>’).load(‘home/</a:t>
            </a:r>
            <a:r>
              <a:rPr lang="en-US" dirty="0" err="1">
                <a:solidFill>
                  <a:schemeClr val="bg1"/>
                </a:solidFill>
                <a:latin typeface="Consolas" pitchFamily="49" charset="0"/>
                <a:cs typeface="Consolas" pitchFamily="49" charset="0"/>
              </a:rPr>
              <a:t>myHtmlSnippet</a:t>
            </a:r>
            <a:r>
              <a:rPr lang="en-US" dirty="0">
                <a:solidFill>
                  <a:schemeClr val="bg1"/>
                </a:solidFill>
                <a:latin typeface="Consolas" pitchFamily="49" charset="0"/>
                <a:cs typeface="Consolas" pitchFamily="49" charset="0"/>
              </a:rPr>
              <a:t>’);</a:t>
            </a:r>
          </a:p>
        </p:txBody>
      </p:sp>
    </p:spTree>
    <p:extLst>
      <p:ext uri="{BB962C8B-B14F-4D97-AF65-F5344CB8AC3E}">
        <p14:creationId xmlns:p14="http://schemas.microsoft.com/office/powerpoint/2010/main" val="1235333546"/>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ChangeArrowheads="1"/>
          </p:cNvSpPr>
          <p:nvPr>
            <p:ph type="title"/>
          </p:nvPr>
        </p:nvSpPr>
        <p:spPr/>
        <p:txBody>
          <a:bodyPr/>
          <a:lstStyle/>
          <a:p>
            <a:pPr eaLnBrk="1" hangingPunct="1">
              <a:defRPr/>
            </a:pPr>
            <a:r>
              <a:rPr lang="en-US" smtClean="0"/>
              <a:t>jQuery Ajax - $.getJSON()</a:t>
            </a:r>
          </a:p>
        </p:txBody>
      </p:sp>
      <p:sp>
        <p:nvSpPr>
          <p:cNvPr id="12292" name="Rectangle 2"/>
          <p:cNvSpPr>
            <a:spLocks noGrp="1" noChangeArrowheads="1"/>
          </p:cNvSpPr>
          <p:nvPr>
            <p:ph type="body" sz="quarter" idx="10"/>
          </p:nvPr>
        </p:nvSpPr>
        <p:spPr>
          <a:xfrm>
            <a:off x="517525" y="1695450"/>
            <a:ext cx="7476944" cy="3694858"/>
          </a:xfrm>
          <a:solidFill>
            <a:schemeClr val="accent6"/>
          </a:solidFill>
        </p:spPr>
        <p:txBody>
          <a:bodyPr lIns="91440" tIns="91440" rIns="91440" bIns="91440"/>
          <a:lstStyle/>
          <a:p>
            <a:pPr marL="0" indent="0">
              <a:spcBef>
                <a:spcPct val="0"/>
              </a:spcBef>
            </a:pPr>
            <a:r>
              <a:rPr lang="en-US" dirty="0" smtClean="0">
                <a:solidFill>
                  <a:schemeClr val="bg1"/>
                </a:solidFill>
                <a:latin typeface="Courier New Bold" charset="0"/>
                <a:cs typeface="Courier New Bold" charset="0"/>
                <a:sym typeface="Courier New Bold" charset="0"/>
              </a:rPr>
              <a:t>// Response</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r>
              <a:rPr lang="en-US" dirty="0" smtClean="0">
                <a:solidFill>
                  <a:schemeClr val="bg1"/>
                </a:solidFill>
                <a:latin typeface="Courier New Bold" charset="0"/>
                <a:cs typeface="Courier New Bold" charset="0"/>
                <a:sym typeface="Courier New Bold" charset="0"/>
              </a:rPr>
              <a:t>{“names”: [“Joe”, “Jim”, “Bob”]}</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r>
              <a:rPr lang="en-US" dirty="0" smtClean="0">
                <a:solidFill>
                  <a:schemeClr val="bg1"/>
                </a:solidFill>
                <a:latin typeface="Courier New Bold" charset="0"/>
                <a:cs typeface="Courier New Bold" charset="0"/>
                <a:sym typeface="Courier New Bold" charset="0"/>
              </a:rPr>
              <a:t>$.</a:t>
            </a:r>
            <a:r>
              <a:rPr lang="en-US" dirty="0" err="1" smtClean="0">
                <a:solidFill>
                  <a:schemeClr val="bg1"/>
                </a:solidFill>
                <a:latin typeface="Courier New Bold" charset="0"/>
                <a:cs typeface="Courier New Bold" charset="0"/>
                <a:sym typeface="Courier New Bold" charset="0"/>
              </a:rPr>
              <a:t>getJSON</a:t>
            </a:r>
            <a:r>
              <a:rPr lang="en-US" dirty="0" smtClean="0">
                <a:solidFill>
                  <a:schemeClr val="bg1"/>
                </a:solidFill>
                <a:latin typeface="Courier New Bold" charset="0"/>
                <a:cs typeface="Courier New Bold" charset="0"/>
                <a:sym typeface="Courier New Bold" charset="0"/>
              </a:rPr>
              <a:t>(‘my/page/route’, </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r>
              <a:rPr lang="en-US" dirty="0" smtClean="0">
                <a:solidFill>
                  <a:schemeClr val="bg1"/>
                </a:solidFill>
                <a:latin typeface="Courier New Bold" charset="0"/>
                <a:cs typeface="Courier New Bold" charset="0"/>
                <a:sym typeface="Courier New Bold" charset="0"/>
              </a:rPr>
              <a:t>  function(</a:t>
            </a:r>
            <a:r>
              <a:rPr lang="en-US" dirty="0" err="1" smtClean="0">
                <a:solidFill>
                  <a:schemeClr val="bg1"/>
                </a:solidFill>
                <a:latin typeface="Courier New Bold" charset="0"/>
                <a:cs typeface="Courier New Bold" charset="0"/>
                <a:sym typeface="Courier New Bold" charset="0"/>
              </a:rPr>
              <a:t>json</a:t>
            </a:r>
            <a:r>
              <a:rPr lang="en-US" dirty="0" smtClean="0">
                <a:solidFill>
                  <a:schemeClr val="bg1"/>
                </a:solidFill>
                <a:latin typeface="Courier New Bold" charset="0"/>
                <a:cs typeface="Courier New Bold" charset="0"/>
                <a:sym typeface="Courier New Bold" charset="0"/>
              </a:rPr>
              <a:t>) {</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lvl="3" indent="0">
              <a:spcBef>
                <a:spcPts val="335"/>
              </a:spcBef>
            </a:pPr>
            <a:r>
              <a:rPr lang="en-US" sz="3000" dirty="0">
                <a:solidFill>
                  <a:schemeClr val="bg1"/>
                </a:solidFill>
                <a:latin typeface="Courier New Bold" charset="0"/>
                <a:cs typeface="Courier New Bold" charset="0"/>
                <a:sym typeface="Courier New Bold" charset="0"/>
              </a:rPr>
              <a:t>    $(‘body’)</a:t>
            </a:r>
            <a:endParaRPr lang="en-US" sz="3000" dirty="0">
              <a:solidFill>
                <a:schemeClr val="bg1"/>
              </a:solidFill>
              <a:latin typeface="Courier New Bold" charset="0"/>
              <a:ea typeface="ヒラギノ角ゴ ProN W6" charset="0"/>
              <a:cs typeface="ヒラギノ角ゴ ProN W6" charset="0"/>
              <a:sym typeface="Courier New Bold" charset="0"/>
            </a:endParaRPr>
          </a:p>
          <a:p>
            <a:pPr marL="0" lvl="3" indent="0">
              <a:spcBef>
                <a:spcPts val="335"/>
              </a:spcBef>
            </a:pPr>
            <a:r>
              <a:rPr lang="en-US" sz="3000" dirty="0">
                <a:solidFill>
                  <a:schemeClr val="bg1"/>
                </a:solidFill>
                <a:latin typeface="Courier New Bold" charset="0"/>
                <a:cs typeface="Courier New Bold" charset="0"/>
                <a:sym typeface="Courier New Bold" charset="0"/>
              </a:rPr>
              <a:t>      .append( </a:t>
            </a:r>
            <a:r>
              <a:rPr lang="en-US" sz="3000" dirty="0" err="1">
                <a:solidFill>
                  <a:schemeClr val="bg1"/>
                </a:solidFill>
                <a:latin typeface="Courier New Bold" charset="0"/>
                <a:cs typeface="Courier New Bold" charset="0"/>
                <a:sym typeface="Courier New Bold" charset="0"/>
              </a:rPr>
              <a:t>json.names</a:t>
            </a:r>
            <a:r>
              <a:rPr lang="en-US" sz="3000" dirty="0">
                <a:solidFill>
                  <a:schemeClr val="bg1"/>
                </a:solidFill>
                <a:latin typeface="Courier New Bold" charset="0"/>
                <a:cs typeface="Courier New Bold" charset="0"/>
                <a:sym typeface="Courier New Bold" charset="0"/>
              </a:rPr>
              <a:t>[0] );</a:t>
            </a:r>
            <a:r>
              <a:rPr lang="en-US" sz="3000" dirty="0">
                <a:solidFill>
                  <a:schemeClr val="bg1"/>
                </a:solidFill>
                <a:latin typeface="Courier New Bold" charset="0"/>
                <a:ea typeface="ヒラギノ角ゴ ProN W6" charset="0"/>
                <a:cs typeface="ヒラギノ角ゴ ProN W6" charset="0"/>
                <a:sym typeface="Courier New Bold" charset="0"/>
              </a:rPr>
              <a:t/>
            </a:r>
            <a:br>
              <a:rPr lang="en-US" sz="3000" dirty="0">
                <a:solidFill>
                  <a:schemeClr val="bg1"/>
                </a:solidFill>
                <a:latin typeface="Courier New Bold" charset="0"/>
                <a:ea typeface="ヒラギノ角ゴ ProN W6" charset="0"/>
                <a:cs typeface="ヒラギノ角ゴ ProN W6" charset="0"/>
                <a:sym typeface="Courier New Bold" charset="0"/>
              </a:rPr>
            </a:br>
            <a:r>
              <a:rPr lang="en-US" sz="3000" dirty="0">
                <a:solidFill>
                  <a:schemeClr val="bg1"/>
                </a:solidFill>
                <a:latin typeface="Courier New Bold" charset="0"/>
                <a:cs typeface="Courier New Bold" charset="0"/>
                <a:sym typeface="Courier New Bold" charset="0"/>
              </a:rPr>
              <a:t>  });</a:t>
            </a:r>
            <a:endParaRPr lang="en-US" sz="3000" dirty="0">
              <a:solidFill>
                <a:schemeClr val="bg1"/>
              </a:solidFill>
              <a:latin typeface="Courier New Bold" charset="0"/>
              <a:ea typeface="ヒラギノ角ゴ ProN W6" charset="0"/>
              <a:cs typeface="ヒラギノ角ゴ ProN W6" charset="0"/>
              <a:sym typeface="Courier New Bold" charset="0"/>
            </a:endParaRPr>
          </a:p>
        </p:txBody>
      </p:sp>
    </p:spTree>
    <p:extLst>
      <p:ext uri="{BB962C8B-B14F-4D97-AF65-F5344CB8AC3E}">
        <p14:creationId xmlns:p14="http://schemas.microsoft.com/office/powerpoint/2010/main" val="3928831782"/>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ctrTitle"/>
          </p:nvPr>
        </p:nvSpPr>
        <p:spPr/>
        <p:txBody>
          <a:bodyPr/>
          <a:lstStyle/>
          <a:p>
            <a:pPr defTabSz="1088299">
              <a:defRPr/>
            </a:pPr>
            <a:r>
              <a:rPr lang="en-US" dirty="0" err="1" smtClean="0"/>
              <a:t>ajax</a:t>
            </a:r>
            <a:endParaRPr lang="en-US" dirty="0" smtClean="0"/>
          </a:p>
        </p:txBody>
      </p:sp>
      <p:sp>
        <p:nvSpPr>
          <p:cNvPr id="3" name="Subtitle 2"/>
          <p:cNvSpPr>
            <a:spLocks noGrp="1"/>
          </p:cNvSpPr>
          <p:nvPr>
            <p:ph type="subTitle" idx="1"/>
          </p:nvPr>
        </p:nvSpPr>
        <p:spPr/>
        <p:txBody>
          <a:bodyPr/>
          <a:lstStyle/>
          <a:p>
            <a:endParaRPr lang="en-US"/>
          </a:p>
        </p:txBody>
      </p:sp>
      <p:sp>
        <p:nvSpPr>
          <p:cNvPr id="2" name="Text Placeholder 1"/>
          <p:cNvSpPr>
            <a:spLocks noGrp="1"/>
          </p:cNvSpPr>
          <p:nvPr>
            <p:ph type="body" sz="quarter" idx="10"/>
          </p:nvPr>
        </p:nvSpPr>
        <p:spPr/>
        <p:txBody>
          <a:bodyPr rtlCol="0">
            <a:normAutofit/>
          </a:bodyPr>
          <a:lstStyle/>
          <a:p>
            <a:pPr defTabSz="1088299">
              <a:defRPr/>
            </a:pPr>
            <a:r>
              <a:rPr lang="en-US" dirty="0" smtClean="0"/>
              <a:t>Demonstration</a:t>
            </a:r>
            <a:endParaRPr lang="en-US" dirty="0"/>
          </a:p>
        </p:txBody>
      </p:sp>
    </p:spTree>
    <p:extLst>
      <p:ext uri="{BB962C8B-B14F-4D97-AF65-F5344CB8AC3E}">
        <p14:creationId xmlns:p14="http://schemas.microsoft.com/office/powerpoint/2010/main" val="1614822822"/>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p:txBody>
          <a:bodyPr/>
          <a:lstStyle/>
          <a:p>
            <a:pPr defTabSz="1088299">
              <a:defRPr/>
            </a:pPr>
            <a:r>
              <a:rPr lang="en-US" smtClean="0"/>
              <a:t>Template Syntax</a:t>
            </a:r>
          </a:p>
        </p:txBody>
      </p:sp>
      <p:sp>
        <p:nvSpPr>
          <p:cNvPr id="2" name="Text Placeholder 1"/>
          <p:cNvSpPr>
            <a:spLocks noGrp="1"/>
          </p:cNvSpPr>
          <p:nvPr>
            <p:ph type="body" sz="quarter" idx="10"/>
          </p:nvPr>
        </p:nvSpPr>
        <p:spPr>
          <a:xfrm>
            <a:off x="517525" y="1710745"/>
            <a:ext cx="6442403" cy="517065"/>
          </a:xfrm>
          <a:solidFill>
            <a:schemeClr val="accent6"/>
          </a:solidFill>
        </p:spPr>
        <p:txBody>
          <a:bodyPr lIns="91440" tIns="91440" rIns="91440" bIns="91440"/>
          <a:lstStyle/>
          <a:p>
            <a:r>
              <a:rPr lang="it-IT" dirty="0">
                <a:solidFill>
                  <a:schemeClr val="bg1"/>
                </a:solidFill>
              </a:rPr>
              <a:t>var tmpl = "&lt;li&gt;${ dataItem }&lt;/li</a:t>
            </a:r>
            <a:r>
              <a:rPr lang="it-IT" dirty="0" smtClean="0">
                <a:solidFill>
                  <a:schemeClr val="bg1"/>
                </a:solidFill>
              </a:rPr>
              <a:t>&gt;“;</a:t>
            </a:r>
            <a:endParaRPr lang="it-IT" dirty="0">
              <a:solidFill>
                <a:schemeClr val="bg1"/>
              </a:solidFill>
            </a:endParaRPr>
          </a:p>
        </p:txBody>
      </p:sp>
    </p:spTree>
    <p:extLst>
      <p:ext uri="{BB962C8B-B14F-4D97-AF65-F5344CB8AC3E}">
        <p14:creationId xmlns:p14="http://schemas.microsoft.com/office/powerpoint/2010/main" val="2281945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HTML5 in IE9</a:t>
            </a:r>
            <a:endParaRPr lang="en-US" dirty="0"/>
          </a:p>
        </p:txBody>
      </p:sp>
      <p:sp>
        <p:nvSpPr>
          <p:cNvPr id="3" name="Freeform 2"/>
          <p:cNvSpPr/>
          <p:nvPr/>
        </p:nvSpPr>
        <p:spPr>
          <a:xfrm>
            <a:off x="519112" y="1141412"/>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HTML5</a:t>
            </a:r>
            <a:endParaRPr lang="en-US" sz="4000" kern="1200" dirty="0">
              <a:solidFill>
                <a:schemeClr val="lt1">
                  <a:alpha val="99000"/>
                </a:schemeClr>
              </a:solidFill>
            </a:endParaRPr>
          </a:p>
        </p:txBody>
      </p:sp>
      <p:sp>
        <p:nvSpPr>
          <p:cNvPr id="5" name="Freeform 4"/>
          <p:cNvSpPr/>
          <p:nvPr/>
        </p:nvSpPr>
        <p:spPr>
          <a:xfrm>
            <a:off x="519112" y="1810952"/>
            <a:ext cx="2448332" cy="3802190"/>
          </a:xfrm>
          <a:custGeom>
            <a:avLst/>
            <a:gdLst>
              <a:gd name="connsiteX0" fmla="*/ 0 w 1927632"/>
              <a:gd name="connsiteY0" fmla="*/ 0 h 3758837"/>
              <a:gd name="connsiteX1" fmla="*/ 1927632 w 1927632"/>
              <a:gd name="connsiteY1" fmla="*/ 0 h 3758837"/>
              <a:gd name="connsiteX2" fmla="*/ 1927632 w 1927632"/>
              <a:gd name="connsiteY2" fmla="*/ 3758837 h 3758837"/>
              <a:gd name="connsiteX3" fmla="*/ 0 w 1927632"/>
              <a:gd name="connsiteY3" fmla="*/ 3758837 h 3758837"/>
              <a:gd name="connsiteX4" fmla="*/ 0 w 1927632"/>
              <a:gd name="connsiteY4" fmla="*/ 0 h 3758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758837">
                <a:moveTo>
                  <a:pt x="0" y="0"/>
                </a:moveTo>
                <a:lnTo>
                  <a:pt x="1927632" y="0"/>
                </a:lnTo>
                <a:lnTo>
                  <a:pt x="1927632" y="3758837"/>
                </a:lnTo>
                <a:lnTo>
                  <a:pt x="0" y="3758837"/>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kern="1200" dirty="0" smtClean="0">
                <a:solidFill>
                  <a:schemeClr val="tx2">
                    <a:alpha val="99000"/>
                  </a:schemeClr>
                </a:solidFill>
              </a:rPr>
              <a:t>New Markup Elements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Canvas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Audio</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Video</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Local Storage</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Cross-Window Messaging</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Text Selection APIs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Parsing SVG in HTML</a:t>
            </a:r>
            <a:endParaRPr lang="en-US" sz="1700" kern="1200" dirty="0">
              <a:solidFill>
                <a:schemeClr val="tx2">
                  <a:alpha val="99000"/>
                </a:schemeClr>
              </a:solidFill>
            </a:endParaRPr>
          </a:p>
        </p:txBody>
      </p:sp>
      <p:sp>
        <p:nvSpPr>
          <p:cNvPr id="6" name="Freeform 5"/>
          <p:cNvSpPr/>
          <p:nvPr/>
        </p:nvSpPr>
        <p:spPr>
          <a:xfrm>
            <a:off x="3420792" y="1141412"/>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CSS3</a:t>
            </a:r>
            <a:endParaRPr lang="en-US" sz="4000" kern="1200" dirty="0">
              <a:solidFill>
                <a:schemeClr val="lt1">
                  <a:alpha val="99000"/>
                </a:schemeClr>
              </a:solidFill>
            </a:endParaRPr>
          </a:p>
        </p:txBody>
      </p:sp>
      <p:sp>
        <p:nvSpPr>
          <p:cNvPr id="7" name="Freeform 6"/>
          <p:cNvSpPr/>
          <p:nvPr/>
        </p:nvSpPr>
        <p:spPr>
          <a:xfrm>
            <a:off x="3420791" y="1810952"/>
            <a:ext cx="2448332" cy="3802190"/>
          </a:xfrm>
          <a:custGeom>
            <a:avLst/>
            <a:gdLst>
              <a:gd name="connsiteX0" fmla="*/ 0 w 1927632"/>
              <a:gd name="connsiteY0" fmla="*/ 0 h 3773749"/>
              <a:gd name="connsiteX1" fmla="*/ 1927632 w 1927632"/>
              <a:gd name="connsiteY1" fmla="*/ 0 h 3773749"/>
              <a:gd name="connsiteX2" fmla="*/ 1927632 w 1927632"/>
              <a:gd name="connsiteY2" fmla="*/ 3773749 h 3773749"/>
              <a:gd name="connsiteX3" fmla="*/ 0 w 1927632"/>
              <a:gd name="connsiteY3" fmla="*/ 3773749 h 3773749"/>
              <a:gd name="connsiteX4" fmla="*/ 0 w 1927632"/>
              <a:gd name="connsiteY4" fmla="*/ 0 h 377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773749">
                <a:moveTo>
                  <a:pt x="0" y="0"/>
                </a:moveTo>
                <a:lnTo>
                  <a:pt x="1927632" y="0"/>
                </a:lnTo>
                <a:lnTo>
                  <a:pt x="1927632" y="3773749"/>
                </a:lnTo>
                <a:lnTo>
                  <a:pt x="0" y="3773749"/>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u="none" kern="1200" dirty="0" smtClean="0">
                <a:solidFill>
                  <a:schemeClr val="tx2">
                    <a:alpha val="99000"/>
                  </a:schemeClr>
                </a:solidFill>
              </a:rPr>
              <a:t>2D Transforms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Border Radius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Box-Shadow</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Fonts (WOFF)</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Media Queries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Multiple Backgrounds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Namespaces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Opacity</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err="1" smtClean="0">
                <a:solidFill>
                  <a:schemeClr val="tx2">
                    <a:alpha val="99000"/>
                  </a:schemeClr>
                </a:solidFill>
              </a:rPr>
              <a:t>rgba</a:t>
            </a:r>
            <a:r>
              <a:rPr lang="en-US" sz="1700" b="0" i="0" u="none" kern="1200" dirty="0" smtClean="0">
                <a:solidFill>
                  <a:schemeClr val="tx2">
                    <a:alpha val="99000"/>
                  </a:schemeClr>
                </a:solidFill>
              </a:rPr>
              <a:t>(), </a:t>
            </a:r>
            <a:r>
              <a:rPr lang="en-US" sz="1700" b="0" i="0" u="none" kern="1200" dirty="0" err="1" smtClean="0">
                <a:solidFill>
                  <a:schemeClr val="tx2">
                    <a:alpha val="99000"/>
                  </a:schemeClr>
                </a:solidFill>
              </a:rPr>
              <a:t>hsl</a:t>
            </a:r>
            <a:r>
              <a:rPr lang="en-US" sz="1700" b="0" i="0" u="none" kern="1200" dirty="0" smtClean="0">
                <a:solidFill>
                  <a:schemeClr val="tx2">
                    <a:alpha val="99000"/>
                  </a:schemeClr>
                </a:solidFill>
              </a:rPr>
              <a:t>(), </a:t>
            </a:r>
            <a:r>
              <a:rPr lang="en-US" sz="1700" b="0" i="0" u="none" kern="1200" dirty="0" err="1" smtClean="0">
                <a:solidFill>
                  <a:schemeClr val="tx2">
                    <a:alpha val="99000"/>
                  </a:schemeClr>
                </a:solidFill>
              </a:rPr>
              <a:t>hsla</a:t>
            </a:r>
            <a:r>
              <a:rPr lang="en-US" sz="1700" b="0" i="0" u="none" kern="1200" dirty="0" smtClean="0">
                <a:solidFill>
                  <a:schemeClr val="tx2">
                    <a:alpha val="99000"/>
                  </a:schemeClr>
                </a:solidFill>
              </a:rPr>
              <a:t>()</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Selectors </a:t>
            </a:r>
            <a:r>
              <a:rPr lang="en-US" sz="1700" b="0" i="1" u="none" kern="1200" dirty="0" smtClean="0">
                <a:solidFill>
                  <a:schemeClr val="tx2">
                    <a:alpha val="99000"/>
                  </a:schemeClr>
                </a:solidFill>
              </a:rPr>
              <a:t>(IE8)</a:t>
            </a:r>
            <a:endParaRPr lang="en-US" sz="1700" i="1" kern="1200" dirty="0">
              <a:solidFill>
                <a:schemeClr val="tx2">
                  <a:alpha val="99000"/>
                </a:schemeClr>
              </a:solidFill>
            </a:endParaRPr>
          </a:p>
        </p:txBody>
      </p:sp>
      <p:sp>
        <p:nvSpPr>
          <p:cNvPr id="8" name="Freeform 7"/>
          <p:cNvSpPr/>
          <p:nvPr/>
        </p:nvSpPr>
        <p:spPr>
          <a:xfrm>
            <a:off x="6322472" y="1141413"/>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SVG</a:t>
            </a:r>
            <a:endParaRPr lang="en-US" sz="4000" kern="1200" dirty="0">
              <a:solidFill>
                <a:schemeClr val="lt1">
                  <a:alpha val="99000"/>
                </a:schemeClr>
              </a:solidFill>
            </a:endParaRPr>
          </a:p>
        </p:txBody>
      </p:sp>
      <p:sp>
        <p:nvSpPr>
          <p:cNvPr id="10" name="Freeform 9"/>
          <p:cNvSpPr/>
          <p:nvPr/>
        </p:nvSpPr>
        <p:spPr>
          <a:xfrm>
            <a:off x="6322470" y="1810952"/>
            <a:ext cx="2448332" cy="3802190"/>
          </a:xfrm>
          <a:custGeom>
            <a:avLst/>
            <a:gdLst>
              <a:gd name="connsiteX0" fmla="*/ 0 w 1927632"/>
              <a:gd name="connsiteY0" fmla="*/ 0 h 3788195"/>
              <a:gd name="connsiteX1" fmla="*/ 1927632 w 1927632"/>
              <a:gd name="connsiteY1" fmla="*/ 0 h 3788195"/>
              <a:gd name="connsiteX2" fmla="*/ 1927632 w 1927632"/>
              <a:gd name="connsiteY2" fmla="*/ 3788195 h 3788195"/>
              <a:gd name="connsiteX3" fmla="*/ 0 w 1927632"/>
              <a:gd name="connsiteY3" fmla="*/ 3788195 h 3788195"/>
              <a:gd name="connsiteX4" fmla="*/ 0 w 1927632"/>
              <a:gd name="connsiteY4" fmla="*/ 0 h 3788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788195">
                <a:moveTo>
                  <a:pt x="0" y="0"/>
                </a:moveTo>
                <a:lnTo>
                  <a:pt x="1927632" y="0"/>
                </a:lnTo>
                <a:lnTo>
                  <a:pt x="1927632" y="3788195"/>
                </a:lnTo>
                <a:lnTo>
                  <a:pt x="0" y="3788195"/>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kern="1200" dirty="0" smtClean="0">
                <a:solidFill>
                  <a:schemeClr val="tx2">
                    <a:alpha val="99000"/>
                  </a:schemeClr>
                </a:solidFill>
              </a:rPr>
              <a:t>Shapes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Clipping, Masking, and Compositing</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Transforms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Extensibility</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Gradients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Interactivity</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Linking and Views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Painting and Colors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Paths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Text</a:t>
            </a:r>
            <a:endParaRPr lang="en-US" sz="1700" kern="1200" dirty="0">
              <a:solidFill>
                <a:schemeClr val="tx2">
                  <a:alpha val="99000"/>
                </a:schemeClr>
              </a:solidFill>
            </a:endParaRPr>
          </a:p>
        </p:txBody>
      </p:sp>
      <p:sp>
        <p:nvSpPr>
          <p:cNvPr id="12" name="Freeform 11"/>
          <p:cNvSpPr/>
          <p:nvPr/>
        </p:nvSpPr>
        <p:spPr>
          <a:xfrm>
            <a:off x="9224149" y="1141414"/>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Others</a:t>
            </a:r>
            <a:endParaRPr lang="en-US" sz="4000" kern="1200" dirty="0">
              <a:solidFill>
                <a:schemeClr val="lt1">
                  <a:alpha val="99000"/>
                </a:schemeClr>
              </a:solidFill>
            </a:endParaRPr>
          </a:p>
        </p:txBody>
      </p:sp>
      <p:sp>
        <p:nvSpPr>
          <p:cNvPr id="13" name="Freeform 12"/>
          <p:cNvSpPr/>
          <p:nvPr/>
        </p:nvSpPr>
        <p:spPr>
          <a:xfrm>
            <a:off x="9224149" y="1810952"/>
            <a:ext cx="2443976" cy="3802190"/>
          </a:xfrm>
          <a:custGeom>
            <a:avLst/>
            <a:gdLst>
              <a:gd name="connsiteX0" fmla="*/ 0 w 1927632"/>
              <a:gd name="connsiteY0" fmla="*/ 0 h 3802190"/>
              <a:gd name="connsiteX1" fmla="*/ 1927632 w 1927632"/>
              <a:gd name="connsiteY1" fmla="*/ 0 h 3802190"/>
              <a:gd name="connsiteX2" fmla="*/ 1927632 w 1927632"/>
              <a:gd name="connsiteY2" fmla="*/ 3802190 h 3802190"/>
              <a:gd name="connsiteX3" fmla="*/ 0 w 1927632"/>
              <a:gd name="connsiteY3" fmla="*/ 3802190 h 3802190"/>
              <a:gd name="connsiteX4" fmla="*/ 0 w 1927632"/>
              <a:gd name="connsiteY4" fmla="*/ 0 h 3802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802190">
                <a:moveTo>
                  <a:pt x="0" y="0"/>
                </a:moveTo>
                <a:lnTo>
                  <a:pt x="1927632" y="0"/>
                </a:lnTo>
                <a:lnTo>
                  <a:pt x="1927632" y="3802190"/>
                </a:lnTo>
                <a:lnTo>
                  <a:pt x="0" y="3802190"/>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kern="1200" dirty="0" smtClean="0">
                <a:solidFill>
                  <a:schemeClr val="tx2">
                    <a:alpha val="99000"/>
                  </a:schemeClr>
                </a:solidFill>
              </a:rPr>
              <a:t>ECMA Script 5 </a:t>
            </a:r>
            <a:br>
              <a:rPr lang="en-US" sz="1700" b="0" i="0" kern="1200" dirty="0" smtClean="0">
                <a:solidFill>
                  <a:schemeClr val="tx2">
                    <a:alpha val="99000"/>
                  </a:schemeClr>
                </a:solidFill>
              </a:rPr>
            </a:br>
            <a:r>
              <a:rPr lang="en-US" sz="1700" b="0" i="0" kern="1200" dirty="0" smtClean="0">
                <a:solidFill>
                  <a:schemeClr val="tx2">
                    <a:alpha val="99000"/>
                  </a:schemeClr>
                </a:solidFill>
              </a:rPr>
              <a:t>(all but Strict Mode)</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Native JSON support</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Performance API</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Geo-Location</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Data-</a:t>
            </a:r>
            <a:r>
              <a:rPr lang="en-US" sz="1700" b="0" i="0" kern="1200" dirty="0" err="1" smtClean="0">
                <a:solidFill>
                  <a:schemeClr val="tx2">
                    <a:alpha val="99000"/>
                  </a:schemeClr>
                </a:solidFill>
              </a:rPr>
              <a:t>uri</a:t>
            </a:r>
            <a:r>
              <a:rPr lang="en-US" sz="1700" b="0" i="0" kern="1200" dirty="0" smtClean="0">
                <a:solidFill>
                  <a:schemeClr val="tx2">
                    <a:alpha val="99000"/>
                  </a:schemeClr>
                </a:solidFill>
              </a:rPr>
              <a:t> </a:t>
            </a:r>
            <a:r>
              <a:rPr lang="en-US" sz="1700" b="0" i="1" u="none" kern="1200" dirty="0" smtClean="0">
                <a:solidFill>
                  <a:schemeClr val="tx2">
                    <a:alpha val="99000"/>
                  </a:schemeClr>
                </a:solidFill>
              </a:rPr>
              <a:t>(IE8)</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DOM L2, L3</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Selectors API L2 </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AJAX Navigation</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err="1" smtClean="0">
                <a:solidFill>
                  <a:schemeClr val="tx2">
                    <a:alpha val="99000"/>
                  </a:schemeClr>
                </a:solidFill>
              </a:rPr>
              <a:t>DOMParser</a:t>
            </a:r>
            <a:r>
              <a:rPr lang="en-US" sz="1700" b="0" i="0" kern="1200" dirty="0" smtClean="0">
                <a:solidFill>
                  <a:schemeClr val="tx2">
                    <a:alpha val="99000"/>
                  </a:schemeClr>
                </a:solidFill>
              </a:rPr>
              <a:t> and </a:t>
            </a:r>
            <a:r>
              <a:rPr lang="en-US" sz="1700" b="0" i="0" kern="1200" dirty="0" err="1" smtClean="0">
                <a:solidFill>
                  <a:schemeClr val="tx2">
                    <a:alpha val="99000"/>
                  </a:schemeClr>
                </a:solidFill>
              </a:rPr>
              <a:t>XMLSerializer</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kern="1200" dirty="0" smtClean="0">
                <a:solidFill>
                  <a:schemeClr val="tx2">
                    <a:alpha val="99000"/>
                  </a:schemeClr>
                </a:solidFill>
              </a:rPr>
              <a:t>ICC v2 and Color Profile</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ARIA</a:t>
            </a:r>
            <a:endParaRPr lang="en-US" sz="1700" kern="1200" dirty="0">
              <a:solidFill>
                <a:schemeClr val="tx2">
                  <a:alpha val="99000"/>
                </a:schemeClr>
              </a:solidFill>
            </a:endParaRPr>
          </a:p>
        </p:txBody>
      </p:sp>
      <p:sp>
        <p:nvSpPr>
          <p:cNvPr id="11" name="Rectangle 10"/>
          <p:cNvSpPr/>
          <p:nvPr/>
        </p:nvSpPr>
        <p:spPr bwMode="auto">
          <a:xfrm>
            <a:off x="519112" y="5613142"/>
            <a:ext cx="11149013" cy="627321"/>
          </a:xfrm>
          <a:prstGeom prst="rect">
            <a:avLst/>
          </a:prstGeom>
          <a:solidFill>
            <a:schemeClr val="tx2"/>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Hardware Acceleration</a:t>
            </a:r>
          </a:p>
        </p:txBody>
      </p:sp>
      <p:cxnSp>
        <p:nvCxnSpPr>
          <p:cNvPr id="15" name="Straight Connector 14"/>
          <p:cNvCxnSpPr/>
          <p:nvPr/>
        </p:nvCxnSpPr>
        <p:spPr>
          <a:xfrm>
            <a:off x="3194118" y="1141412"/>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095798" y="1141412"/>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997477" y="1141414"/>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982126"/>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p:txBody>
          <a:bodyPr/>
          <a:lstStyle/>
          <a:p>
            <a:pPr defTabSz="1088299">
              <a:defRPr/>
            </a:pPr>
            <a:r>
              <a:rPr lang="en-US" smtClean="0"/>
              <a:t>Template Syntax</a:t>
            </a:r>
          </a:p>
        </p:txBody>
      </p:sp>
      <p:sp>
        <p:nvSpPr>
          <p:cNvPr id="2" name="Text Placeholder 1"/>
          <p:cNvSpPr>
            <a:spLocks noGrp="1"/>
          </p:cNvSpPr>
          <p:nvPr>
            <p:ph type="body" sz="quarter" idx="10"/>
          </p:nvPr>
        </p:nvSpPr>
        <p:spPr>
          <a:xfrm>
            <a:off x="517525" y="1695450"/>
            <a:ext cx="7275057" cy="1329595"/>
          </a:xfrm>
          <a:solidFill>
            <a:schemeClr val="accent6"/>
          </a:solidFill>
        </p:spPr>
        <p:txBody>
          <a:bodyPr lIns="91440" tIns="91440" rIns="91440" bIns="91440"/>
          <a:lstStyle/>
          <a:p>
            <a:r>
              <a:rPr lang="en-US" dirty="0">
                <a:solidFill>
                  <a:schemeClr val="bg1"/>
                </a:solidFill>
              </a:rPr>
              <a:t>&lt;script id=“</a:t>
            </a:r>
            <a:r>
              <a:rPr lang="en-US" dirty="0" err="1">
                <a:solidFill>
                  <a:schemeClr val="bg1"/>
                </a:solidFill>
              </a:rPr>
              <a:t>myTemplate</a:t>
            </a:r>
            <a:r>
              <a:rPr lang="en-US" dirty="0">
                <a:solidFill>
                  <a:schemeClr val="bg1"/>
                </a:solidFill>
              </a:rPr>
              <a:t>" type="text/html"&gt;</a:t>
            </a:r>
          </a:p>
          <a:p>
            <a:r>
              <a:rPr lang="en-US" dirty="0">
                <a:solidFill>
                  <a:schemeClr val="bg1"/>
                </a:solidFill>
              </a:rPr>
              <a:t>	&lt;li&gt;${ </a:t>
            </a:r>
            <a:r>
              <a:rPr lang="en-US" dirty="0" err="1">
                <a:solidFill>
                  <a:schemeClr val="bg1"/>
                </a:solidFill>
              </a:rPr>
              <a:t>dataItem</a:t>
            </a:r>
            <a:r>
              <a:rPr lang="en-US" dirty="0">
                <a:solidFill>
                  <a:schemeClr val="bg1"/>
                </a:solidFill>
              </a:rPr>
              <a:t> }&lt;/li&gt;</a:t>
            </a:r>
          </a:p>
          <a:p>
            <a:r>
              <a:rPr lang="en-US" dirty="0">
                <a:solidFill>
                  <a:schemeClr val="bg1"/>
                </a:solidFill>
              </a:rPr>
              <a:t>&lt;/script</a:t>
            </a:r>
            <a:r>
              <a:rPr lang="en-US" dirty="0" smtClean="0">
                <a:solidFill>
                  <a:schemeClr val="bg1"/>
                </a:solidFill>
              </a:rPr>
              <a:t>&gt;</a:t>
            </a:r>
            <a:endParaRPr lang="en-US" dirty="0">
              <a:solidFill>
                <a:schemeClr val="bg1"/>
              </a:solidFill>
            </a:endParaRPr>
          </a:p>
        </p:txBody>
      </p:sp>
    </p:spTree>
    <p:extLst>
      <p:ext uri="{BB962C8B-B14F-4D97-AF65-F5344CB8AC3E}">
        <p14:creationId xmlns:p14="http://schemas.microsoft.com/office/powerpoint/2010/main" val="114879622"/>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p:txBody>
          <a:bodyPr/>
          <a:lstStyle/>
          <a:p>
            <a:pPr defTabSz="1088299">
              <a:defRPr/>
            </a:pPr>
            <a:r>
              <a:rPr lang="en-US" smtClean="0"/>
              <a:t>Template Syntax</a:t>
            </a:r>
          </a:p>
        </p:txBody>
      </p:sp>
      <p:sp>
        <p:nvSpPr>
          <p:cNvPr id="2" name="Text Placeholder 1"/>
          <p:cNvSpPr>
            <a:spLocks noGrp="1"/>
          </p:cNvSpPr>
          <p:nvPr>
            <p:ph type="body" sz="quarter" idx="10"/>
          </p:nvPr>
        </p:nvSpPr>
        <p:spPr>
          <a:xfrm>
            <a:off x="517525" y="1695450"/>
            <a:ext cx="8928400" cy="4099584"/>
          </a:xfrm>
          <a:solidFill>
            <a:schemeClr val="accent6"/>
          </a:solidFill>
        </p:spPr>
        <p:txBody>
          <a:bodyPr lIns="91440" tIns="91440" rIns="91440" bIns="91440"/>
          <a:lstStyle/>
          <a:p>
            <a:r>
              <a:rPr lang="en-US" dirty="0">
                <a:solidFill>
                  <a:schemeClr val="bg1"/>
                </a:solidFill>
              </a:rPr>
              <a:t>&lt;script id="</a:t>
            </a:r>
            <a:r>
              <a:rPr lang="en-US" dirty="0" err="1">
                <a:solidFill>
                  <a:schemeClr val="bg1"/>
                </a:solidFill>
              </a:rPr>
              <a:t>productsTemplate</a:t>
            </a:r>
            <a:r>
              <a:rPr lang="en-US" dirty="0">
                <a:solidFill>
                  <a:schemeClr val="bg1"/>
                </a:solidFill>
              </a:rPr>
              <a:t>" type="text/html"&gt;</a:t>
            </a:r>
          </a:p>
          <a:p>
            <a:r>
              <a:rPr lang="en-US" dirty="0">
                <a:solidFill>
                  <a:schemeClr val="bg1"/>
                </a:solidFill>
              </a:rPr>
              <a:t>  &lt;div&gt;</a:t>
            </a:r>
          </a:p>
          <a:p>
            <a:r>
              <a:rPr lang="en-US" dirty="0">
                <a:solidFill>
                  <a:schemeClr val="bg1"/>
                </a:solidFill>
              </a:rPr>
              <a:t>     &lt;</a:t>
            </a:r>
            <a:r>
              <a:rPr lang="en-US" dirty="0" err="1">
                <a:solidFill>
                  <a:schemeClr val="bg1"/>
                </a:solidFill>
              </a:rPr>
              <a:t>img</a:t>
            </a:r>
            <a:r>
              <a:rPr lang="en-US" dirty="0">
                <a:solidFill>
                  <a:schemeClr val="bg1"/>
                </a:solidFill>
              </a:rPr>
              <a:t> </a:t>
            </a:r>
            <a:r>
              <a:rPr lang="en-US" dirty="0" err="1">
                <a:solidFill>
                  <a:schemeClr val="bg1"/>
                </a:solidFill>
              </a:rPr>
              <a:t>src</a:t>
            </a:r>
            <a:r>
              <a:rPr lang="en-US" dirty="0">
                <a:solidFill>
                  <a:schemeClr val="bg1"/>
                </a:solidFill>
              </a:rPr>
              <a:t>="Content/</a:t>
            </a:r>
            <a:r>
              <a:rPr lang="en-US" dirty="0" err="1">
                <a:solidFill>
                  <a:schemeClr val="bg1"/>
                </a:solidFill>
              </a:rPr>
              <a:t>ProductImages</a:t>
            </a:r>
            <a:r>
              <a:rPr lang="en-US" dirty="0">
                <a:solidFill>
                  <a:schemeClr val="bg1"/>
                </a:solidFill>
              </a:rPr>
              <a:t>/${Picture}" class="</a:t>
            </a:r>
            <a:r>
              <a:rPr lang="en-US" dirty="0" err="1">
                <a:solidFill>
                  <a:schemeClr val="bg1"/>
                </a:solidFill>
              </a:rPr>
              <a:t>productImage</a:t>
            </a:r>
            <a:r>
              <a:rPr lang="en-US" dirty="0">
                <a:solidFill>
                  <a:schemeClr val="bg1"/>
                </a:solidFill>
              </a:rPr>
              <a:t>" /&gt;</a:t>
            </a:r>
          </a:p>
          <a:p>
            <a:r>
              <a:rPr lang="en-US" dirty="0">
                <a:solidFill>
                  <a:schemeClr val="bg1"/>
                </a:solidFill>
              </a:rPr>
              <a:t>     &lt;span class="</a:t>
            </a:r>
            <a:r>
              <a:rPr lang="en-US" dirty="0" err="1">
                <a:solidFill>
                  <a:schemeClr val="bg1"/>
                </a:solidFill>
              </a:rPr>
              <a:t>productName</a:t>
            </a:r>
            <a:r>
              <a:rPr lang="en-US" dirty="0">
                <a:solidFill>
                  <a:schemeClr val="bg1"/>
                </a:solidFill>
              </a:rPr>
              <a:t>"&gt;${Name}&lt;/span&gt; </a:t>
            </a:r>
          </a:p>
          <a:p>
            <a:r>
              <a:rPr lang="en-US" dirty="0">
                <a:solidFill>
                  <a:schemeClr val="bg1"/>
                </a:solidFill>
              </a:rPr>
              <a:t>     Price: ${</a:t>
            </a:r>
            <a:r>
              <a:rPr lang="en-US" dirty="0" err="1">
                <a:solidFill>
                  <a:schemeClr val="bg1"/>
                </a:solidFill>
              </a:rPr>
              <a:t>formatPrice</a:t>
            </a:r>
            <a:r>
              <a:rPr lang="en-US" dirty="0">
                <a:solidFill>
                  <a:schemeClr val="bg1"/>
                </a:solidFill>
              </a:rPr>
              <a:t>(Price)}</a:t>
            </a:r>
          </a:p>
          <a:p>
            <a:r>
              <a:rPr lang="en-US" dirty="0">
                <a:solidFill>
                  <a:schemeClr val="bg1"/>
                </a:solidFill>
              </a:rPr>
              <a:t>     &lt;</a:t>
            </a:r>
            <a:r>
              <a:rPr lang="en-US" dirty="0" err="1">
                <a:solidFill>
                  <a:schemeClr val="bg1"/>
                </a:solidFill>
              </a:rPr>
              <a:t>img</a:t>
            </a:r>
            <a:r>
              <a:rPr lang="en-US" dirty="0">
                <a:solidFill>
                  <a:schemeClr val="bg1"/>
                </a:solidFill>
              </a:rPr>
              <a:t> data-</a:t>
            </a:r>
            <a:r>
              <a:rPr lang="en-US" dirty="0" err="1">
                <a:solidFill>
                  <a:schemeClr val="bg1"/>
                </a:solidFill>
              </a:rPr>
              <a:t>pk</a:t>
            </a:r>
            <a:r>
              <a:rPr lang="en-US" dirty="0">
                <a:solidFill>
                  <a:schemeClr val="bg1"/>
                </a:solidFill>
              </a:rPr>
              <a:t>="${Id}" </a:t>
            </a:r>
            <a:r>
              <a:rPr lang="en-US" dirty="0" err="1">
                <a:solidFill>
                  <a:schemeClr val="bg1"/>
                </a:solidFill>
              </a:rPr>
              <a:t>src</a:t>
            </a:r>
            <a:r>
              <a:rPr lang="en-US" dirty="0">
                <a:solidFill>
                  <a:schemeClr val="bg1"/>
                </a:solidFill>
              </a:rPr>
              <a:t>="Content/AddCart.png" </a:t>
            </a:r>
          </a:p>
          <a:p>
            <a:r>
              <a:rPr lang="en-US" dirty="0">
                <a:solidFill>
                  <a:schemeClr val="bg1"/>
                </a:solidFill>
              </a:rPr>
              <a:t>          alt="Add to Cart" class="</a:t>
            </a:r>
            <a:r>
              <a:rPr lang="en-US" dirty="0" err="1">
                <a:solidFill>
                  <a:schemeClr val="bg1"/>
                </a:solidFill>
              </a:rPr>
              <a:t>addCart</a:t>
            </a:r>
            <a:r>
              <a:rPr lang="en-US" dirty="0">
                <a:solidFill>
                  <a:schemeClr val="bg1"/>
                </a:solidFill>
              </a:rPr>
              <a:t>" /&gt;</a:t>
            </a:r>
          </a:p>
          <a:p>
            <a:r>
              <a:rPr lang="en-US" dirty="0">
                <a:solidFill>
                  <a:schemeClr val="bg1"/>
                </a:solidFill>
              </a:rPr>
              <a:t>  &lt;/div&gt;</a:t>
            </a:r>
          </a:p>
          <a:p>
            <a:r>
              <a:rPr lang="en-US" dirty="0">
                <a:solidFill>
                  <a:schemeClr val="bg1"/>
                </a:solidFill>
              </a:rPr>
              <a:t>&lt;/script</a:t>
            </a:r>
            <a:r>
              <a:rPr lang="en-US" dirty="0" smtClean="0">
                <a:solidFill>
                  <a:schemeClr val="bg1"/>
                </a:solidFill>
              </a:rPr>
              <a:t>&gt;</a:t>
            </a:r>
            <a:endParaRPr lang="en-US" dirty="0">
              <a:solidFill>
                <a:schemeClr val="bg1"/>
              </a:solidFill>
            </a:endParaRPr>
          </a:p>
        </p:txBody>
      </p:sp>
    </p:spTree>
    <p:extLst>
      <p:ext uri="{BB962C8B-B14F-4D97-AF65-F5344CB8AC3E}">
        <p14:creationId xmlns:p14="http://schemas.microsoft.com/office/powerpoint/2010/main" val="3913969913"/>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p:txBody>
          <a:bodyPr/>
          <a:lstStyle/>
          <a:p>
            <a:pPr defTabSz="1088299">
              <a:defRPr/>
            </a:pPr>
            <a:r>
              <a:rPr lang="en-US" smtClean="0"/>
              <a:t>.render()</a:t>
            </a:r>
          </a:p>
        </p:txBody>
      </p:sp>
      <p:sp>
        <p:nvSpPr>
          <p:cNvPr id="2" name="Text Placeholder 1"/>
          <p:cNvSpPr>
            <a:spLocks noGrp="1"/>
          </p:cNvSpPr>
          <p:nvPr>
            <p:ph type="body" sz="quarter" idx="10"/>
          </p:nvPr>
        </p:nvSpPr>
        <p:spPr>
          <a:xfrm>
            <a:off x="517525" y="1695450"/>
            <a:ext cx="7220369" cy="4579715"/>
          </a:xfrm>
          <a:solidFill>
            <a:schemeClr val="accent6"/>
          </a:solidFill>
        </p:spPr>
        <p:txBody>
          <a:bodyPr lIns="91440" tIns="91440" rIns="91440" bIns="91440"/>
          <a:lstStyle/>
          <a:p>
            <a:r>
              <a:rPr lang="en-US" dirty="0">
                <a:solidFill>
                  <a:schemeClr val="bg1"/>
                </a:solidFill>
              </a:rPr>
              <a:t>&lt;script id=“</a:t>
            </a:r>
            <a:r>
              <a:rPr lang="en-US" dirty="0" err="1">
                <a:solidFill>
                  <a:schemeClr val="bg1"/>
                </a:solidFill>
              </a:rPr>
              <a:t>myTemplate</a:t>
            </a:r>
            <a:r>
              <a:rPr lang="en-US" dirty="0">
                <a:solidFill>
                  <a:schemeClr val="bg1"/>
                </a:solidFill>
              </a:rPr>
              <a:t>" type="text/html"&gt;</a:t>
            </a:r>
          </a:p>
          <a:p>
            <a:r>
              <a:rPr lang="en-US" dirty="0">
                <a:solidFill>
                  <a:schemeClr val="bg1"/>
                </a:solidFill>
              </a:rPr>
              <a:t>	&lt;li&gt;${ </a:t>
            </a:r>
            <a:r>
              <a:rPr lang="en-US" dirty="0" err="1">
                <a:solidFill>
                  <a:schemeClr val="bg1"/>
                </a:solidFill>
              </a:rPr>
              <a:t>dataItem</a:t>
            </a:r>
            <a:r>
              <a:rPr lang="en-US" dirty="0">
                <a:solidFill>
                  <a:schemeClr val="bg1"/>
                </a:solidFill>
              </a:rPr>
              <a:t> }&lt;/li&gt;</a:t>
            </a:r>
          </a:p>
          <a:p>
            <a:r>
              <a:rPr lang="en-US" dirty="0">
                <a:solidFill>
                  <a:schemeClr val="bg1"/>
                </a:solidFill>
              </a:rPr>
              <a:t>&lt;/script</a:t>
            </a:r>
            <a:r>
              <a:rPr lang="en-US" dirty="0" smtClean="0">
                <a:solidFill>
                  <a:schemeClr val="bg1"/>
                </a:solidFill>
              </a:rPr>
              <a:t>&gt;</a:t>
            </a:r>
          </a:p>
          <a:p>
            <a:endParaRPr lang="en-US" dirty="0">
              <a:solidFill>
                <a:schemeClr val="bg1"/>
              </a:solidFill>
            </a:endParaRPr>
          </a:p>
          <a:p>
            <a:r>
              <a:rPr lang="en-US" dirty="0">
                <a:solidFill>
                  <a:schemeClr val="bg1"/>
                </a:solidFill>
              </a:rPr>
              <a:t>$("#</a:t>
            </a:r>
            <a:r>
              <a:rPr lang="en-US" dirty="0" err="1">
                <a:solidFill>
                  <a:schemeClr val="bg1"/>
                </a:solidFill>
              </a:rPr>
              <a:t>myTemplate</a:t>
            </a:r>
            <a:r>
              <a:rPr lang="en-US" dirty="0">
                <a:solidFill>
                  <a:schemeClr val="bg1"/>
                </a:solidFill>
              </a:rPr>
              <a:t>")</a:t>
            </a:r>
          </a:p>
          <a:p>
            <a:r>
              <a:rPr lang="en-US" dirty="0">
                <a:solidFill>
                  <a:schemeClr val="bg1"/>
                </a:solidFill>
              </a:rPr>
              <a:t>	.</a:t>
            </a:r>
            <a:r>
              <a:rPr lang="en-US" b="1" dirty="0">
                <a:solidFill>
                  <a:schemeClr val="bg1"/>
                </a:solidFill>
              </a:rPr>
              <a:t>render</a:t>
            </a:r>
            <a:r>
              <a:rPr lang="en-US" dirty="0">
                <a:solidFill>
                  <a:schemeClr val="bg1"/>
                </a:solidFill>
              </a:rPr>
              <a:t>( </a:t>
            </a:r>
            <a:r>
              <a:rPr lang="en-US" dirty="0" err="1">
                <a:solidFill>
                  <a:schemeClr val="bg1"/>
                </a:solidFill>
              </a:rPr>
              <a:t>dataObject</a:t>
            </a:r>
            <a:r>
              <a:rPr lang="en-US" dirty="0">
                <a:solidFill>
                  <a:schemeClr val="bg1"/>
                </a:solidFill>
              </a:rPr>
              <a:t> )</a:t>
            </a:r>
          </a:p>
          <a:p>
            <a:r>
              <a:rPr lang="en-US" dirty="0">
                <a:solidFill>
                  <a:schemeClr val="bg1"/>
                </a:solidFill>
              </a:rPr>
              <a:t>	.</a:t>
            </a:r>
            <a:r>
              <a:rPr lang="en-US" dirty="0" err="1">
                <a:solidFill>
                  <a:schemeClr val="bg1"/>
                </a:solidFill>
              </a:rPr>
              <a:t>appendTo</a:t>
            </a:r>
            <a:r>
              <a:rPr lang="en-US" dirty="0">
                <a:solidFill>
                  <a:schemeClr val="bg1"/>
                </a:solidFill>
              </a:rPr>
              <a:t>("</a:t>
            </a:r>
            <a:r>
              <a:rPr lang="en-US" dirty="0" err="1">
                <a:solidFill>
                  <a:schemeClr val="bg1"/>
                </a:solidFill>
              </a:rPr>
              <a:t>ul</a:t>
            </a:r>
            <a:r>
              <a:rPr lang="en-US" dirty="0" smtClean="0">
                <a:solidFill>
                  <a:schemeClr val="bg1"/>
                </a:solidFill>
              </a:rPr>
              <a:t>");</a:t>
            </a:r>
          </a:p>
          <a:p>
            <a:endParaRPr lang="en-US" dirty="0">
              <a:solidFill>
                <a:schemeClr val="bg1"/>
              </a:solidFill>
            </a:endParaRPr>
          </a:p>
          <a:p>
            <a:r>
              <a:rPr lang="en-US" dirty="0">
                <a:solidFill>
                  <a:schemeClr val="bg1"/>
                </a:solidFill>
              </a:rPr>
              <a:t>&lt;</a:t>
            </a:r>
            <a:r>
              <a:rPr lang="en-US" dirty="0" err="1">
                <a:solidFill>
                  <a:schemeClr val="bg1"/>
                </a:solidFill>
              </a:rPr>
              <a:t>ul</a:t>
            </a:r>
            <a:r>
              <a:rPr lang="en-US" dirty="0">
                <a:solidFill>
                  <a:schemeClr val="bg1"/>
                </a:solidFill>
              </a:rPr>
              <a:t>&gt;</a:t>
            </a:r>
          </a:p>
          <a:p>
            <a:r>
              <a:rPr lang="en-US" dirty="0">
                <a:solidFill>
                  <a:schemeClr val="bg1"/>
                </a:solidFill>
              </a:rPr>
              <a:t>	&lt;li&gt;foo&lt;/li&gt;</a:t>
            </a:r>
          </a:p>
          <a:p>
            <a:r>
              <a:rPr lang="en-US" dirty="0">
                <a:solidFill>
                  <a:schemeClr val="bg1"/>
                </a:solidFill>
              </a:rPr>
              <a:t>&lt;/</a:t>
            </a:r>
            <a:r>
              <a:rPr lang="en-US" dirty="0" err="1">
                <a:solidFill>
                  <a:schemeClr val="bg1"/>
                </a:solidFill>
              </a:rPr>
              <a:t>ul</a:t>
            </a:r>
            <a:r>
              <a:rPr lang="en-US" dirty="0" smtClean="0">
                <a:solidFill>
                  <a:schemeClr val="bg1"/>
                </a:solidFill>
              </a:rPr>
              <a:t>&gt;</a:t>
            </a:r>
          </a:p>
        </p:txBody>
      </p:sp>
    </p:spTree>
    <p:extLst>
      <p:ext uri="{BB962C8B-B14F-4D97-AF65-F5344CB8AC3E}">
        <p14:creationId xmlns:p14="http://schemas.microsoft.com/office/powerpoint/2010/main" val="2564617533"/>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p:txBody>
          <a:bodyPr/>
          <a:lstStyle/>
          <a:p>
            <a:pPr defTabSz="1088299">
              <a:defRPr/>
            </a:pPr>
            <a:r>
              <a:rPr lang="en-US" smtClean="0"/>
              <a:t>.render()</a:t>
            </a:r>
          </a:p>
        </p:txBody>
      </p:sp>
      <p:sp>
        <p:nvSpPr>
          <p:cNvPr id="2" name="Text Placeholder 1"/>
          <p:cNvSpPr>
            <a:spLocks noGrp="1"/>
          </p:cNvSpPr>
          <p:nvPr>
            <p:ph type="body" sz="quarter" idx="10"/>
          </p:nvPr>
        </p:nvSpPr>
        <p:spPr>
          <a:xfrm>
            <a:off x="519113" y="1695450"/>
            <a:ext cx="7223760" cy="4985980"/>
          </a:xfrm>
          <a:solidFill>
            <a:schemeClr val="accent6"/>
          </a:solidFill>
        </p:spPr>
        <p:txBody>
          <a:bodyPr lIns="91440" tIns="91440" rIns="91440" bIns="91440"/>
          <a:lstStyle/>
          <a:p>
            <a:r>
              <a:rPr lang="en-US" dirty="0">
                <a:solidFill>
                  <a:schemeClr val="bg1"/>
                </a:solidFill>
              </a:rPr>
              <a:t>&lt;script id=“</a:t>
            </a:r>
            <a:r>
              <a:rPr lang="en-US" dirty="0" err="1">
                <a:solidFill>
                  <a:schemeClr val="bg1"/>
                </a:solidFill>
              </a:rPr>
              <a:t>myTemplate</a:t>
            </a:r>
            <a:r>
              <a:rPr lang="en-US" dirty="0">
                <a:solidFill>
                  <a:schemeClr val="bg1"/>
                </a:solidFill>
              </a:rPr>
              <a:t>" type="text/html"&gt;</a:t>
            </a:r>
          </a:p>
          <a:p>
            <a:r>
              <a:rPr lang="en-US" dirty="0">
                <a:solidFill>
                  <a:schemeClr val="bg1"/>
                </a:solidFill>
              </a:rPr>
              <a:t>	&lt;li&gt;${ </a:t>
            </a:r>
            <a:r>
              <a:rPr lang="en-US" dirty="0" err="1">
                <a:solidFill>
                  <a:schemeClr val="bg1"/>
                </a:solidFill>
              </a:rPr>
              <a:t>dataItem</a:t>
            </a:r>
            <a:r>
              <a:rPr lang="en-US" dirty="0">
                <a:solidFill>
                  <a:schemeClr val="bg1"/>
                </a:solidFill>
              </a:rPr>
              <a:t> }&lt;/li&gt;</a:t>
            </a:r>
          </a:p>
          <a:p>
            <a:r>
              <a:rPr lang="en-US" dirty="0">
                <a:solidFill>
                  <a:schemeClr val="bg1"/>
                </a:solidFill>
              </a:rPr>
              <a:t>&lt;/script</a:t>
            </a:r>
            <a:r>
              <a:rPr lang="en-US" dirty="0" smtClean="0">
                <a:solidFill>
                  <a:schemeClr val="bg1"/>
                </a:solidFill>
              </a:rPr>
              <a:t>&gt;</a:t>
            </a:r>
          </a:p>
          <a:p>
            <a:endParaRPr lang="en-US" dirty="0">
              <a:solidFill>
                <a:schemeClr val="bg1"/>
              </a:solidFill>
            </a:endParaRPr>
          </a:p>
          <a:p>
            <a:r>
              <a:rPr lang="en-US" dirty="0">
                <a:solidFill>
                  <a:schemeClr val="bg1"/>
                </a:solidFill>
              </a:rPr>
              <a:t>$("#</a:t>
            </a:r>
            <a:r>
              <a:rPr lang="en-US" dirty="0" err="1">
                <a:solidFill>
                  <a:schemeClr val="bg1"/>
                </a:solidFill>
              </a:rPr>
              <a:t>myTemplate</a:t>
            </a:r>
            <a:r>
              <a:rPr lang="en-US" dirty="0">
                <a:solidFill>
                  <a:schemeClr val="bg1"/>
                </a:solidFill>
              </a:rPr>
              <a:t>")</a:t>
            </a:r>
          </a:p>
          <a:p>
            <a:r>
              <a:rPr lang="en-US" dirty="0">
                <a:solidFill>
                  <a:schemeClr val="bg1"/>
                </a:solidFill>
              </a:rPr>
              <a:t>	.</a:t>
            </a:r>
            <a:r>
              <a:rPr lang="en-US" b="1" dirty="0">
                <a:solidFill>
                  <a:schemeClr val="bg1"/>
                </a:solidFill>
              </a:rPr>
              <a:t>render</a:t>
            </a:r>
            <a:r>
              <a:rPr lang="en-US" dirty="0">
                <a:solidFill>
                  <a:schemeClr val="bg1"/>
                </a:solidFill>
              </a:rPr>
              <a:t>( </a:t>
            </a:r>
            <a:r>
              <a:rPr lang="en-US" dirty="0" err="1">
                <a:solidFill>
                  <a:schemeClr val="bg1"/>
                </a:solidFill>
              </a:rPr>
              <a:t>arrayOfDataObjects</a:t>
            </a:r>
            <a:r>
              <a:rPr lang="en-US" dirty="0">
                <a:solidFill>
                  <a:schemeClr val="bg1"/>
                </a:solidFill>
              </a:rPr>
              <a:t> )</a:t>
            </a:r>
          </a:p>
          <a:p>
            <a:r>
              <a:rPr lang="en-US" dirty="0">
                <a:solidFill>
                  <a:schemeClr val="bg1"/>
                </a:solidFill>
              </a:rPr>
              <a:t>	.</a:t>
            </a:r>
            <a:r>
              <a:rPr lang="en-US" dirty="0" err="1">
                <a:solidFill>
                  <a:schemeClr val="bg1"/>
                </a:solidFill>
              </a:rPr>
              <a:t>appendTo</a:t>
            </a:r>
            <a:r>
              <a:rPr lang="en-US" dirty="0">
                <a:solidFill>
                  <a:schemeClr val="bg1"/>
                </a:solidFill>
              </a:rPr>
              <a:t>("</a:t>
            </a:r>
            <a:r>
              <a:rPr lang="en-US" dirty="0" err="1">
                <a:solidFill>
                  <a:schemeClr val="bg1"/>
                </a:solidFill>
              </a:rPr>
              <a:t>ul</a:t>
            </a:r>
            <a:r>
              <a:rPr lang="en-US" dirty="0" smtClean="0">
                <a:solidFill>
                  <a:schemeClr val="bg1"/>
                </a:solidFill>
              </a:rPr>
              <a:t>");</a:t>
            </a:r>
          </a:p>
          <a:p>
            <a:endParaRPr lang="en-US" dirty="0">
              <a:solidFill>
                <a:schemeClr val="bg1"/>
              </a:solidFill>
            </a:endParaRPr>
          </a:p>
          <a:p>
            <a:r>
              <a:rPr lang="it-IT" dirty="0">
                <a:solidFill>
                  <a:schemeClr val="bg1"/>
                </a:solidFill>
              </a:rPr>
              <a:t>&lt;ul&gt;</a:t>
            </a:r>
          </a:p>
          <a:p>
            <a:r>
              <a:rPr lang="it-IT" dirty="0">
                <a:solidFill>
                  <a:schemeClr val="bg1"/>
                </a:solidFill>
              </a:rPr>
              <a:t>	&lt;li&gt;foo_0&lt;/li&gt;</a:t>
            </a:r>
          </a:p>
          <a:p>
            <a:r>
              <a:rPr lang="it-IT" dirty="0">
                <a:solidFill>
                  <a:schemeClr val="bg1"/>
                </a:solidFill>
              </a:rPr>
              <a:t>	&lt;li&gt;foo_1&lt;/li&gt;</a:t>
            </a:r>
          </a:p>
          <a:p>
            <a:r>
              <a:rPr lang="it-IT" dirty="0">
                <a:solidFill>
                  <a:schemeClr val="bg1"/>
                </a:solidFill>
              </a:rPr>
              <a:t>&lt;/ul</a:t>
            </a:r>
            <a:r>
              <a:rPr lang="it-IT" dirty="0" smtClean="0">
                <a:solidFill>
                  <a:schemeClr val="bg1"/>
                </a:solidFill>
              </a:rPr>
              <a:t>&gt;</a:t>
            </a:r>
            <a:endParaRPr lang="en-US" dirty="0" smtClean="0">
              <a:solidFill>
                <a:schemeClr val="bg1"/>
              </a:solidFill>
            </a:endParaRPr>
          </a:p>
        </p:txBody>
      </p:sp>
    </p:spTree>
    <p:extLst>
      <p:ext uri="{BB962C8B-B14F-4D97-AF65-F5344CB8AC3E}">
        <p14:creationId xmlns:p14="http://schemas.microsoft.com/office/powerpoint/2010/main" val="2805493337"/>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jQuery</a:t>
            </a:r>
            <a:r>
              <a:rPr lang="en-US" dirty="0" smtClean="0"/>
              <a:t> </a:t>
            </a:r>
            <a:r>
              <a:rPr lang="en-US" dirty="0" err="1" smtClean="0"/>
              <a:t>Templating</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Demonstration</a:t>
            </a:r>
            <a:endParaRPr lang="en-US" dirty="0"/>
          </a:p>
        </p:txBody>
      </p:sp>
    </p:spTree>
    <p:extLst>
      <p:ext uri="{BB962C8B-B14F-4D97-AF65-F5344CB8AC3E}">
        <p14:creationId xmlns:p14="http://schemas.microsoft.com/office/powerpoint/2010/main" val="2163567678"/>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jQuery</a:t>
            </a:r>
            <a:r>
              <a:rPr lang="en-US" dirty="0"/>
              <a:t> UI</a:t>
            </a:r>
          </a:p>
        </p:txBody>
      </p:sp>
      <p:grpSp>
        <p:nvGrpSpPr>
          <p:cNvPr id="5" name="Group 4"/>
          <p:cNvGrpSpPr/>
          <p:nvPr/>
        </p:nvGrpSpPr>
        <p:grpSpPr>
          <a:xfrm>
            <a:off x="517525" y="1420813"/>
            <a:ext cx="11158537" cy="1451783"/>
            <a:chOff x="517525" y="1420813"/>
            <a:chExt cx="11158537" cy="1451783"/>
          </a:xfrm>
        </p:grpSpPr>
        <p:sp>
          <p:nvSpPr>
            <p:cNvPr id="3" name="Rectangle 2"/>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a:solidFill>
                    <a:schemeClr val="bg1">
                      <a:alpha val="99000"/>
                    </a:schemeClr>
                  </a:solidFill>
                </a:rPr>
                <a:t>Effects</a:t>
              </a:r>
            </a:p>
          </p:txBody>
        </p:sp>
        <p:sp>
          <p:nvSpPr>
            <p:cNvPr id="4" name="Rectangle 3"/>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fr-FR" sz="2000" dirty="0" err="1">
                  <a:solidFill>
                    <a:schemeClr val="tx1">
                      <a:lumMod val="75000"/>
                      <a:lumOff val="25000"/>
                      <a:alpha val="99000"/>
                    </a:schemeClr>
                  </a:solidFill>
                </a:rPr>
                <a:t>Draggable</a:t>
              </a:r>
              <a:r>
                <a:rPr lang="fr-FR" sz="2000" dirty="0">
                  <a:solidFill>
                    <a:schemeClr val="tx1">
                      <a:lumMod val="75000"/>
                      <a:lumOff val="25000"/>
                      <a:alpha val="99000"/>
                    </a:schemeClr>
                  </a:solidFill>
                </a:rPr>
                <a:t>, </a:t>
              </a:r>
              <a:r>
                <a:rPr lang="fr-FR" sz="2000" dirty="0" err="1">
                  <a:solidFill>
                    <a:schemeClr val="tx1">
                      <a:lumMod val="75000"/>
                      <a:lumOff val="25000"/>
                      <a:alpha val="99000"/>
                    </a:schemeClr>
                  </a:solidFill>
                </a:rPr>
                <a:t>Droppable</a:t>
              </a:r>
              <a:r>
                <a:rPr lang="fr-FR" sz="2000" dirty="0">
                  <a:solidFill>
                    <a:schemeClr val="tx1">
                      <a:lumMod val="75000"/>
                      <a:lumOff val="25000"/>
                      <a:alpha val="99000"/>
                    </a:schemeClr>
                  </a:solidFill>
                </a:rPr>
                <a:t>, </a:t>
              </a:r>
              <a:r>
                <a:rPr lang="fr-FR" sz="2000" dirty="0" err="1">
                  <a:solidFill>
                    <a:schemeClr val="tx1">
                      <a:lumMod val="75000"/>
                      <a:lumOff val="25000"/>
                      <a:alpha val="99000"/>
                    </a:schemeClr>
                  </a:solidFill>
                </a:rPr>
                <a:t>Resizable</a:t>
              </a:r>
              <a:r>
                <a:rPr lang="fr-FR" sz="2000" dirty="0">
                  <a:solidFill>
                    <a:schemeClr val="tx1">
                      <a:lumMod val="75000"/>
                      <a:lumOff val="25000"/>
                      <a:alpha val="99000"/>
                    </a:schemeClr>
                  </a:solidFill>
                </a:rPr>
                <a:t>, </a:t>
              </a:r>
              <a:r>
                <a:rPr lang="fr-FR" sz="2000" dirty="0" err="1">
                  <a:solidFill>
                    <a:schemeClr val="tx1">
                      <a:lumMod val="75000"/>
                      <a:lumOff val="25000"/>
                      <a:alpha val="99000"/>
                    </a:schemeClr>
                  </a:solidFill>
                </a:rPr>
                <a:t>Selectable</a:t>
              </a:r>
              <a:r>
                <a:rPr lang="fr-FR" sz="2000" dirty="0">
                  <a:solidFill>
                    <a:schemeClr val="tx1">
                      <a:lumMod val="75000"/>
                      <a:lumOff val="25000"/>
                      <a:alpha val="99000"/>
                    </a:schemeClr>
                  </a:solidFill>
                </a:rPr>
                <a:t>, Sortable</a:t>
              </a:r>
            </a:p>
          </p:txBody>
        </p:sp>
      </p:grpSp>
      <p:grpSp>
        <p:nvGrpSpPr>
          <p:cNvPr id="6" name="Group 5"/>
          <p:cNvGrpSpPr/>
          <p:nvPr/>
        </p:nvGrpSpPr>
        <p:grpSpPr>
          <a:xfrm>
            <a:off x="517525" y="3031078"/>
            <a:ext cx="11158537" cy="1451783"/>
            <a:chOff x="517525" y="1420813"/>
            <a:chExt cx="11158537" cy="1451783"/>
          </a:xfrm>
        </p:grpSpPr>
        <p:sp>
          <p:nvSpPr>
            <p:cNvPr id="7" name="Rectangle 6"/>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a:solidFill>
                    <a:schemeClr val="bg1">
                      <a:alpha val="99000"/>
                    </a:schemeClr>
                  </a:solidFill>
                </a:rPr>
                <a:t>Interactions</a:t>
              </a:r>
            </a:p>
          </p:txBody>
        </p:sp>
        <p:sp>
          <p:nvSpPr>
            <p:cNvPr id="8" name="Rectangle 7"/>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en-US" sz="2000" dirty="0">
                  <a:solidFill>
                    <a:schemeClr val="tx1">
                      <a:lumMod val="75000"/>
                      <a:lumOff val="25000"/>
                      <a:alpha val="99000"/>
                    </a:schemeClr>
                  </a:solidFill>
                </a:rPr>
                <a:t>Show &amp; Hide additions, Color Animation, </a:t>
              </a:r>
              <a:r>
                <a:rPr lang="en-US" sz="2000" dirty="0" err="1">
                  <a:solidFill>
                    <a:schemeClr val="tx1">
                      <a:lumMod val="75000"/>
                      <a:lumOff val="25000"/>
                      <a:alpha val="99000"/>
                    </a:schemeClr>
                  </a:solidFill>
                </a:rPr>
                <a:t>Easings</a:t>
              </a:r>
              <a:endParaRPr lang="en-US" sz="2000" dirty="0">
                <a:solidFill>
                  <a:schemeClr val="tx1">
                    <a:lumMod val="75000"/>
                    <a:lumOff val="25000"/>
                    <a:alpha val="99000"/>
                  </a:schemeClr>
                </a:solidFill>
              </a:endParaRPr>
            </a:p>
          </p:txBody>
        </p:sp>
      </p:grpSp>
      <p:grpSp>
        <p:nvGrpSpPr>
          <p:cNvPr id="9" name="Group 8"/>
          <p:cNvGrpSpPr/>
          <p:nvPr/>
        </p:nvGrpSpPr>
        <p:grpSpPr>
          <a:xfrm>
            <a:off x="517525" y="4641342"/>
            <a:ext cx="11158537" cy="1451783"/>
            <a:chOff x="517525" y="1420813"/>
            <a:chExt cx="11158537" cy="1451783"/>
          </a:xfrm>
        </p:grpSpPr>
        <p:sp>
          <p:nvSpPr>
            <p:cNvPr id="10" name="Rectangle 9"/>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a:solidFill>
                    <a:schemeClr val="bg1">
                      <a:alpha val="99000"/>
                    </a:schemeClr>
                  </a:solidFill>
                </a:rPr>
                <a:t>Widgets</a:t>
              </a:r>
            </a:p>
          </p:txBody>
        </p:sp>
        <p:sp>
          <p:nvSpPr>
            <p:cNvPr id="11" name="Rectangle 10"/>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en-US" sz="2000" dirty="0" err="1">
                  <a:solidFill>
                    <a:schemeClr val="tx1">
                      <a:lumMod val="75000"/>
                      <a:lumOff val="25000"/>
                      <a:alpha val="99000"/>
                    </a:schemeClr>
                  </a:solidFill>
                </a:rPr>
                <a:t>Accordian</a:t>
              </a:r>
              <a:r>
                <a:rPr lang="en-US" sz="2000" dirty="0">
                  <a:solidFill>
                    <a:schemeClr val="tx1">
                      <a:lumMod val="75000"/>
                      <a:lumOff val="25000"/>
                      <a:alpha val="99000"/>
                    </a:schemeClr>
                  </a:solidFill>
                </a:rPr>
                <a:t>, Autocomplete, Button, </a:t>
              </a:r>
              <a:r>
                <a:rPr lang="en-US" sz="2000" dirty="0" err="1">
                  <a:solidFill>
                    <a:schemeClr val="tx1">
                      <a:lumMod val="75000"/>
                      <a:lumOff val="25000"/>
                      <a:alpha val="99000"/>
                    </a:schemeClr>
                  </a:solidFill>
                </a:rPr>
                <a:t>Datepicker</a:t>
              </a:r>
              <a:r>
                <a:rPr lang="en-US" sz="2000" dirty="0">
                  <a:solidFill>
                    <a:schemeClr val="tx1">
                      <a:lumMod val="75000"/>
                      <a:lumOff val="25000"/>
                      <a:alpha val="99000"/>
                    </a:schemeClr>
                  </a:solidFill>
                </a:rPr>
                <a:t>, Dialog, </a:t>
              </a:r>
              <a:r>
                <a:rPr lang="en-US" sz="2000" dirty="0" err="1">
                  <a:solidFill>
                    <a:schemeClr val="tx1">
                      <a:lumMod val="75000"/>
                      <a:lumOff val="25000"/>
                      <a:alpha val="99000"/>
                    </a:schemeClr>
                  </a:solidFill>
                </a:rPr>
                <a:t>Progressbar</a:t>
              </a:r>
              <a:r>
                <a:rPr lang="en-US" sz="2000" dirty="0">
                  <a:solidFill>
                    <a:schemeClr val="tx1">
                      <a:lumMod val="75000"/>
                      <a:lumOff val="25000"/>
                      <a:alpha val="99000"/>
                    </a:schemeClr>
                  </a:solidFill>
                </a:rPr>
                <a:t>, Slider, Tabs</a:t>
              </a:r>
            </a:p>
          </p:txBody>
        </p:sp>
      </p:grpSp>
    </p:spTree>
    <p:extLst>
      <p:ext uri="{BB962C8B-B14F-4D97-AF65-F5344CB8AC3E}">
        <p14:creationId xmlns:p14="http://schemas.microsoft.com/office/powerpoint/2010/main" val="2619748934"/>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p:txBody>
          <a:bodyPr/>
          <a:lstStyle/>
          <a:p>
            <a:pPr defTabSz="1088299">
              <a:defRPr/>
            </a:pPr>
            <a:r>
              <a:rPr lang="en-US" smtClean="0"/>
              <a:t>jQuery UI</a:t>
            </a:r>
          </a:p>
        </p:txBody>
      </p:sp>
      <p:sp>
        <p:nvSpPr>
          <p:cNvPr id="57346" name="Rectangle 2"/>
          <p:cNvSpPr>
            <a:spLocks noGrp="1" noChangeArrowheads="1"/>
          </p:cNvSpPr>
          <p:nvPr>
            <p:ph type="body" sz="quarter" idx="10"/>
          </p:nvPr>
        </p:nvSpPr>
        <p:spPr>
          <a:xfrm>
            <a:off x="517525" y="1695451"/>
            <a:ext cx="11149012" cy="961486"/>
          </a:xfrm>
        </p:spPr>
        <p:txBody>
          <a:bodyPr rtlCol="0">
            <a:normAutofit/>
          </a:bodyPr>
          <a:lstStyle/>
          <a:p>
            <a:pPr defTabSz="1088299">
              <a:lnSpc>
                <a:spcPct val="100000"/>
              </a:lnSpc>
              <a:defRPr/>
            </a:pPr>
            <a:r>
              <a:rPr lang="en-US" dirty="0"/>
              <a:t>Everything is </a:t>
            </a:r>
            <a:r>
              <a:rPr lang="en-US" dirty="0" err="1"/>
              <a:t>themeable</a:t>
            </a:r>
            <a:r>
              <a:rPr lang="en-US" dirty="0"/>
              <a:t>!</a:t>
            </a:r>
          </a:p>
          <a:p>
            <a:pPr defTabSz="1088299">
              <a:lnSpc>
                <a:spcPct val="100000"/>
              </a:lnSpc>
              <a:defRPr/>
            </a:pPr>
            <a:r>
              <a:rPr lang="en-US" dirty="0"/>
              <a:t>Adding most widgets is very simple in code</a:t>
            </a:r>
            <a:r>
              <a:rPr lang="en-US" dirty="0" smtClean="0"/>
              <a:t>:</a:t>
            </a:r>
            <a:endParaRPr lang="en-US" dirty="0"/>
          </a:p>
        </p:txBody>
      </p:sp>
      <p:sp>
        <p:nvSpPr>
          <p:cNvPr id="2" name="Rectangle 1"/>
          <p:cNvSpPr/>
          <p:nvPr/>
        </p:nvSpPr>
        <p:spPr>
          <a:xfrm>
            <a:off x="519111" y="2859574"/>
            <a:ext cx="5924822" cy="517065"/>
          </a:xfrm>
          <a:prstGeom prst="rect">
            <a:avLst/>
          </a:prstGeom>
          <a:solidFill>
            <a:schemeClr val="accent6"/>
          </a:solidFill>
          <a:ln>
            <a:noFill/>
          </a:ln>
        </p:spPr>
        <p:txBody>
          <a:bodyPr wrap="square" tIns="91440" bIns="91440">
            <a:spAutoFit/>
          </a:bodyPr>
          <a:lstStyle/>
          <a:p>
            <a:pPr lvl="0" defTabSz="1088299">
              <a:lnSpc>
                <a:spcPct val="90000"/>
              </a:lnSpc>
              <a:spcBef>
                <a:spcPct val="20000"/>
              </a:spcBef>
              <a:defRPr/>
            </a:pP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input:text.date</a:t>
            </a: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datepicker</a:t>
            </a:r>
            <a:r>
              <a:rPr lang="en-US" dirty="0">
                <a:solidFill>
                  <a:schemeClr val="bg1"/>
                </a:solidFill>
                <a:latin typeface="Consolas" pitchFamily="49" charset="0"/>
                <a:cs typeface="Consolas" pitchFamily="49" charset="0"/>
              </a:rPr>
              <a:t>()</a:t>
            </a:r>
          </a:p>
        </p:txBody>
      </p:sp>
    </p:spTree>
    <p:extLst>
      <p:ext uri="{BB962C8B-B14F-4D97-AF65-F5344CB8AC3E}">
        <p14:creationId xmlns:p14="http://schemas.microsoft.com/office/powerpoint/2010/main" val="764169321"/>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ctrTitle"/>
          </p:nvPr>
        </p:nvSpPr>
        <p:spPr/>
        <p:txBody>
          <a:bodyPr>
            <a:normAutofit/>
          </a:bodyPr>
          <a:lstStyle/>
          <a:p>
            <a:pPr eaLnBrk="1" hangingPunct="1">
              <a:defRPr/>
            </a:pPr>
            <a:r>
              <a:rPr lang="en-US" dirty="0" err="1" smtClean="0"/>
              <a:t>Jquery</a:t>
            </a:r>
            <a:r>
              <a:rPr lang="en-US" dirty="0" smtClean="0"/>
              <a:t> UI</a:t>
            </a:r>
          </a:p>
        </p:txBody>
      </p:sp>
      <p:sp>
        <p:nvSpPr>
          <p:cNvPr id="3" name="Subtitle 2"/>
          <p:cNvSpPr>
            <a:spLocks noGrp="1"/>
          </p:cNvSpPr>
          <p:nvPr>
            <p:ph type="subTitle" idx="1"/>
          </p:nvPr>
        </p:nvSpPr>
        <p:spPr/>
        <p:txBody>
          <a:bodyPr/>
          <a:lstStyle/>
          <a:p>
            <a:endParaRPr lang="en-US"/>
          </a:p>
        </p:txBody>
      </p:sp>
      <p:sp>
        <p:nvSpPr>
          <p:cNvPr id="2" name="Text Placeholder 1"/>
          <p:cNvSpPr>
            <a:spLocks noGrp="1"/>
          </p:cNvSpPr>
          <p:nvPr>
            <p:ph type="body" sz="quarter" idx="10"/>
          </p:nvPr>
        </p:nvSpPr>
        <p:spPr/>
        <p:txBody>
          <a:bodyPr/>
          <a:lstStyle/>
          <a:p>
            <a:pPr eaLnBrk="1" hangingPunct="1">
              <a:defRPr/>
            </a:pPr>
            <a:r>
              <a:rPr lang="en-US" dirty="0" smtClean="0"/>
              <a:t>Demonstration</a:t>
            </a:r>
            <a:endParaRPr lang="en-US" dirty="0"/>
          </a:p>
        </p:txBody>
      </p:sp>
    </p:spTree>
    <p:extLst>
      <p:ext uri="{BB962C8B-B14F-4D97-AF65-F5344CB8AC3E}">
        <p14:creationId xmlns:p14="http://schemas.microsoft.com/office/powerpoint/2010/main" val="2625571917"/>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5567433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783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Knockout.js</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52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Knockout.js</a:t>
            </a:r>
            <a:endParaRPr lang="en-US" dirty="0"/>
          </a:p>
        </p:txBody>
      </p:sp>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60093884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HTML5 in IE10</a:t>
            </a:r>
            <a:endParaRPr lang="en-US" dirty="0"/>
          </a:p>
        </p:txBody>
      </p:sp>
      <p:sp>
        <p:nvSpPr>
          <p:cNvPr id="3" name="Freeform 2"/>
          <p:cNvSpPr/>
          <p:nvPr/>
        </p:nvSpPr>
        <p:spPr>
          <a:xfrm>
            <a:off x="1968822" y="1141413"/>
            <a:ext cx="2450592" cy="554037"/>
          </a:xfrm>
          <a:custGeom>
            <a:avLst/>
            <a:gdLst>
              <a:gd name="connsiteX0" fmla="*/ 0 w 2475854"/>
              <a:gd name="connsiteY0" fmla="*/ 0 h 990341"/>
              <a:gd name="connsiteX1" fmla="*/ 2475854 w 2475854"/>
              <a:gd name="connsiteY1" fmla="*/ 0 h 990341"/>
              <a:gd name="connsiteX2" fmla="*/ 2475854 w 2475854"/>
              <a:gd name="connsiteY2" fmla="*/ 990341 h 990341"/>
              <a:gd name="connsiteX3" fmla="*/ 0 w 2475854"/>
              <a:gd name="connsiteY3" fmla="*/ 990341 h 990341"/>
              <a:gd name="connsiteX4" fmla="*/ 0 w 2475854"/>
              <a:gd name="connsiteY4" fmla="*/ 0 h 990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990341">
                <a:moveTo>
                  <a:pt x="0" y="0"/>
                </a:moveTo>
                <a:lnTo>
                  <a:pt x="2475854" y="0"/>
                </a:lnTo>
                <a:lnTo>
                  <a:pt x="2475854" y="990341"/>
                </a:lnTo>
                <a:lnTo>
                  <a:pt x="0" y="990341"/>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algn="ctr" defTabSz="622300">
              <a:lnSpc>
                <a:spcPct val="90000"/>
              </a:lnSpc>
              <a:spcBef>
                <a:spcPct val="0"/>
              </a:spcBef>
              <a:spcAft>
                <a:spcPct val="35000"/>
              </a:spcAft>
            </a:pPr>
            <a:r>
              <a:rPr lang="en-US" sz="4000" dirty="0">
                <a:solidFill>
                  <a:schemeClr val="lt1">
                    <a:alpha val="99000"/>
                  </a:schemeClr>
                </a:solidFill>
              </a:rPr>
              <a:t>HTML5</a:t>
            </a:r>
          </a:p>
        </p:txBody>
      </p:sp>
      <p:sp>
        <p:nvSpPr>
          <p:cNvPr id="5" name="Freeform 4"/>
          <p:cNvSpPr/>
          <p:nvPr/>
        </p:nvSpPr>
        <p:spPr>
          <a:xfrm>
            <a:off x="1956191" y="1810512"/>
            <a:ext cx="2475854" cy="2944012"/>
          </a:xfrm>
          <a:custGeom>
            <a:avLst/>
            <a:gdLst>
              <a:gd name="connsiteX0" fmla="*/ 0 w 2475854"/>
              <a:gd name="connsiteY0" fmla="*/ 0 h 2944012"/>
              <a:gd name="connsiteX1" fmla="*/ 2475854 w 2475854"/>
              <a:gd name="connsiteY1" fmla="*/ 0 h 2944012"/>
              <a:gd name="connsiteX2" fmla="*/ 2475854 w 2475854"/>
              <a:gd name="connsiteY2" fmla="*/ 2944012 h 2944012"/>
              <a:gd name="connsiteX3" fmla="*/ 0 w 2475854"/>
              <a:gd name="connsiteY3" fmla="*/ 2944012 h 2944012"/>
              <a:gd name="connsiteX4" fmla="*/ 0 w 2475854"/>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2944012">
                <a:moveTo>
                  <a:pt x="0" y="0"/>
                </a:moveTo>
                <a:lnTo>
                  <a:pt x="2475854" y="0"/>
                </a:lnTo>
                <a:lnTo>
                  <a:pt x="2475854" y="2944012"/>
                </a:lnTo>
                <a:lnTo>
                  <a:pt x="0" y="2944012"/>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defTabSz="622300">
              <a:lnSpc>
                <a:spcPct val="90000"/>
              </a:lnSpc>
              <a:spcBef>
                <a:spcPct val="0"/>
              </a:spcBef>
              <a:spcAft>
                <a:spcPct val="15000"/>
              </a:spcAft>
            </a:pPr>
            <a:r>
              <a:rPr lang="en-US" sz="1700" dirty="0">
                <a:solidFill>
                  <a:schemeClr val="tx2">
                    <a:alpha val="99000"/>
                  </a:schemeClr>
                </a:solidFill>
              </a:rPr>
              <a:t>Application Cache</a:t>
            </a:r>
          </a:p>
          <a:p>
            <a:pPr marL="0" lvl="1" defTabSz="622300">
              <a:lnSpc>
                <a:spcPct val="90000"/>
              </a:lnSpc>
              <a:spcBef>
                <a:spcPct val="0"/>
              </a:spcBef>
              <a:spcAft>
                <a:spcPct val="15000"/>
              </a:spcAft>
            </a:pPr>
            <a:r>
              <a:rPr lang="en-US" sz="1700" dirty="0">
                <a:solidFill>
                  <a:schemeClr val="tx2">
                    <a:alpha val="99000"/>
                  </a:schemeClr>
                </a:solidFill>
              </a:rPr>
              <a:t>Drag&amp;Drop</a:t>
            </a:r>
          </a:p>
          <a:p>
            <a:pPr marL="0" lvl="1" defTabSz="622300">
              <a:lnSpc>
                <a:spcPct val="90000"/>
              </a:lnSpc>
              <a:spcBef>
                <a:spcPct val="0"/>
              </a:spcBef>
              <a:spcAft>
                <a:spcPct val="15000"/>
              </a:spcAft>
            </a:pPr>
            <a:r>
              <a:rPr lang="en-US" sz="1700" dirty="0">
                <a:solidFill>
                  <a:schemeClr val="tx2">
                    <a:alpha val="99000"/>
                  </a:schemeClr>
                </a:solidFill>
              </a:rPr>
              <a:t>File API</a:t>
            </a:r>
          </a:p>
          <a:p>
            <a:pPr marL="0" lvl="1" defTabSz="622300">
              <a:lnSpc>
                <a:spcPct val="90000"/>
              </a:lnSpc>
              <a:spcBef>
                <a:spcPct val="0"/>
              </a:spcBef>
              <a:spcAft>
                <a:spcPct val="15000"/>
              </a:spcAft>
            </a:pPr>
            <a:r>
              <a:rPr lang="en-US" sz="1700" dirty="0">
                <a:solidFill>
                  <a:schemeClr val="tx2">
                    <a:alpha val="99000"/>
                  </a:schemeClr>
                </a:solidFill>
              </a:rPr>
              <a:t>Forms Validation</a:t>
            </a:r>
          </a:p>
          <a:p>
            <a:pPr marL="0" lvl="1" defTabSz="622300">
              <a:lnSpc>
                <a:spcPct val="90000"/>
              </a:lnSpc>
              <a:spcBef>
                <a:spcPct val="0"/>
              </a:spcBef>
              <a:spcAft>
                <a:spcPct val="15000"/>
              </a:spcAft>
            </a:pPr>
            <a:r>
              <a:rPr lang="en-US" sz="1700" dirty="0">
                <a:solidFill>
                  <a:schemeClr val="tx2">
                    <a:alpha val="99000"/>
                  </a:schemeClr>
                </a:solidFill>
              </a:rPr>
              <a:t>History</a:t>
            </a:r>
          </a:p>
          <a:p>
            <a:pPr marL="0" lvl="1" defTabSz="622300">
              <a:lnSpc>
                <a:spcPct val="90000"/>
              </a:lnSpc>
              <a:spcBef>
                <a:spcPct val="0"/>
              </a:spcBef>
              <a:spcAft>
                <a:spcPct val="15000"/>
              </a:spcAft>
            </a:pPr>
            <a:r>
              <a:rPr lang="en-US" sz="1700" dirty="0">
                <a:solidFill>
                  <a:schemeClr val="tx2">
                    <a:alpha val="99000"/>
                  </a:schemeClr>
                </a:solidFill>
              </a:rPr>
              <a:t>IndexedDB</a:t>
            </a:r>
          </a:p>
          <a:p>
            <a:pPr marL="0" lvl="1" defTabSz="622300">
              <a:lnSpc>
                <a:spcPct val="90000"/>
              </a:lnSpc>
              <a:spcBef>
                <a:spcPct val="0"/>
              </a:spcBef>
              <a:spcAft>
                <a:spcPct val="15000"/>
              </a:spcAft>
            </a:pPr>
            <a:r>
              <a:rPr lang="en-US" sz="1700" dirty="0">
                <a:solidFill>
                  <a:schemeClr val="tx2">
                    <a:alpha val="99000"/>
                  </a:schemeClr>
                </a:solidFill>
              </a:rPr>
              <a:t>Sandbox</a:t>
            </a:r>
          </a:p>
          <a:p>
            <a:pPr marL="0" lvl="1" defTabSz="622300">
              <a:lnSpc>
                <a:spcPct val="90000"/>
              </a:lnSpc>
              <a:spcBef>
                <a:spcPct val="0"/>
              </a:spcBef>
              <a:spcAft>
                <a:spcPct val="15000"/>
              </a:spcAft>
            </a:pPr>
            <a:r>
              <a:rPr lang="en-US" sz="1700" dirty="0">
                <a:solidFill>
                  <a:schemeClr val="tx2">
                    <a:alpha val="99000"/>
                  </a:schemeClr>
                </a:solidFill>
              </a:rPr>
              <a:t>Web Sockets</a:t>
            </a:r>
          </a:p>
          <a:p>
            <a:pPr marL="0" lvl="1" defTabSz="622300">
              <a:lnSpc>
                <a:spcPct val="90000"/>
              </a:lnSpc>
              <a:spcBef>
                <a:spcPct val="0"/>
              </a:spcBef>
              <a:spcAft>
                <a:spcPct val="15000"/>
              </a:spcAft>
            </a:pPr>
            <a:r>
              <a:rPr lang="en-US" sz="1700" dirty="0">
                <a:solidFill>
                  <a:schemeClr val="tx2">
                    <a:alpha val="99000"/>
                  </a:schemeClr>
                </a:solidFill>
              </a:rPr>
              <a:t>Web Workers</a:t>
            </a:r>
          </a:p>
        </p:txBody>
      </p:sp>
      <p:sp>
        <p:nvSpPr>
          <p:cNvPr id="6" name="Freeform 5"/>
          <p:cNvSpPr/>
          <p:nvPr/>
        </p:nvSpPr>
        <p:spPr>
          <a:xfrm>
            <a:off x="4869116" y="1141413"/>
            <a:ext cx="2450592" cy="554037"/>
          </a:xfrm>
          <a:custGeom>
            <a:avLst/>
            <a:gdLst>
              <a:gd name="connsiteX0" fmla="*/ 0 w 2475854"/>
              <a:gd name="connsiteY0" fmla="*/ 0 h 990341"/>
              <a:gd name="connsiteX1" fmla="*/ 2475854 w 2475854"/>
              <a:gd name="connsiteY1" fmla="*/ 0 h 990341"/>
              <a:gd name="connsiteX2" fmla="*/ 2475854 w 2475854"/>
              <a:gd name="connsiteY2" fmla="*/ 990341 h 990341"/>
              <a:gd name="connsiteX3" fmla="*/ 0 w 2475854"/>
              <a:gd name="connsiteY3" fmla="*/ 990341 h 990341"/>
              <a:gd name="connsiteX4" fmla="*/ 0 w 2475854"/>
              <a:gd name="connsiteY4" fmla="*/ 0 h 990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990341">
                <a:moveTo>
                  <a:pt x="0" y="0"/>
                </a:moveTo>
                <a:lnTo>
                  <a:pt x="2475854" y="0"/>
                </a:lnTo>
                <a:lnTo>
                  <a:pt x="2475854" y="990341"/>
                </a:lnTo>
                <a:lnTo>
                  <a:pt x="0" y="990341"/>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algn="ctr" defTabSz="622300">
              <a:lnSpc>
                <a:spcPct val="90000"/>
              </a:lnSpc>
              <a:spcBef>
                <a:spcPct val="0"/>
              </a:spcBef>
              <a:spcAft>
                <a:spcPct val="35000"/>
              </a:spcAft>
            </a:pPr>
            <a:r>
              <a:rPr lang="en-US" sz="4000" dirty="0">
                <a:solidFill>
                  <a:schemeClr val="lt1">
                    <a:alpha val="99000"/>
                  </a:schemeClr>
                </a:solidFill>
              </a:rPr>
              <a:t>CSS3</a:t>
            </a:r>
          </a:p>
        </p:txBody>
      </p:sp>
      <p:sp>
        <p:nvSpPr>
          <p:cNvPr id="7" name="Freeform 6"/>
          <p:cNvSpPr/>
          <p:nvPr/>
        </p:nvSpPr>
        <p:spPr>
          <a:xfrm>
            <a:off x="4856485" y="1810512"/>
            <a:ext cx="2475854" cy="2944012"/>
          </a:xfrm>
          <a:custGeom>
            <a:avLst/>
            <a:gdLst>
              <a:gd name="connsiteX0" fmla="*/ 0 w 2475854"/>
              <a:gd name="connsiteY0" fmla="*/ 0 h 2944012"/>
              <a:gd name="connsiteX1" fmla="*/ 2475854 w 2475854"/>
              <a:gd name="connsiteY1" fmla="*/ 0 h 2944012"/>
              <a:gd name="connsiteX2" fmla="*/ 2475854 w 2475854"/>
              <a:gd name="connsiteY2" fmla="*/ 2944012 h 2944012"/>
              <a:gd name="connsiteX3" fmla="*/ 0 w 2475854"/>
              <a:gd name="connsiteY3" fmla="*/ 2944012 h 2944012"/>
              <a:gd name="connsiteX4" fmla="*/ 0 w 2475854"/>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2944012">
                <a:moveTo>
                  <a:pt x="0" y="0"/>
                </a:moveTo>
                <a:lnTo>
                  <a:pt x="2475854" y="0"/>
                </a:lnTo>
                <a:lnTo>
                  <a:pt x="2475854" y="2944012"/>
                </a:lnTo>
                <a:lnTo>
                  <a:pt x="0" y="2944012"/>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defTabSz="622300">
              <a:lnSpc>
                <a:spcPct val="90000"/>
              </a:lnSpc>
              <a:spcBef>
                <a:spcPct val="0"/>
              </a:spcBef>
              <a:spcAft>
                <a:spcPct val="15000"/>
              </a:spcAft>
            </a:pPr>
            <a:r>
              <a:rPr lang="en-US" sz="1700">
                <a:solidFill>
                  <a:schemeClr val="tx2">
                    <a:alpha val="99000"/>
                  </a:schemeClr>
                </a:solidFill>
              </a:rPr>
              <a:t>3D Transforms</a:t>
            </a:r>
            <a:endParaRPr lang="en-US" sz="1700" dirty="0">
              <a:solidFill>
                <a:schemeClr val="tx2">
                  <a:alpha val="99000"/>
                </a:schemeClr>
              </a:solidFill>
            </a:endParaRPr>
          </a:p>
          <a:p>
            <a:pPr marL="0" lvl="1" defTabSz="622300">
              <a:lnSpc>
                <a:spcPct val="90000"/>
              </a:lnSpc>
              <a:spcBef>
                <a:spcPct val="0"/>
              </a:spcBef>
              <a:spcAft>
                <a:spcPct val="15000"/>
              </a:spcAft>
            </a:pPr>
            <a:r>
              <a:rPr lang="en-US" sz="1700" dirty="0">
                <a:solidFill>
                  <a:schemeClr val="tx2">
                    <a:alpha val="99000"/>
                  </a:schemeClr>
                </a:solidFill>
              </a:rPr>
              <a:t>Animations</a:t>
            </a:r>
          </a:p>
          <a:p>
            <a:pPr marL="0" lvl="1" defTabSz="622300">
              <a:lnSpc>
                <a:spcPct val="90000"/>
              </a:lnSpc>
              <a:spcBef>
                <a:spcPct val="0"/>
              </a:spcBef>
              <a:spcAft>
                <a:spcPct val="15000"/>
              </a:spcAft>
            </a:pPr>
            <a:r>
              <a:rPr lang="en-US" sz="1700" dirty="0">
                <a:solidFill>
                  <a:schemeClr val="tx2">
                    <a:alpha val="99000"/>
                  </a:schemeClr>
                </a:solidFill>
              </a:rPr>
              <a:t>Flexible Box</a:t>
            </a:r>
          </a:p>
          <a:p>
            <a:pPr marL="0" lvl="1" defTabSz="622300">
              <a:lnSpc>
                <a:spcPct val="90000"/>
              </a:lnSpc>
              <a:spcBef>
                <a:spcPct val="0"/>
              </a:spcBef>
              <a:spcAft>
                <a:spcPct val="15000"/>
              </a:spcAft>
            </a:pPr>
            <a:r>
              <a:rPr lang="en-US" sz="1700" dirty="0">
                <a:solidFill>
                  <a:schemeClr val="tx2">
                    <a:alpha val="99000"/>
                  </a:schemeClr>
                </a:solidFill>
              </a:rPr>
              <a:t>Floats</a:t>
            </a:r>
          </a:p>
          <a:p>
            <a:pPr marL="0" lvl="1" defTabSz="622300">
              <a:lnSpc>
                <a:spcPct val="90000"/>
              </a:lnSpc>
              <a:spcBef>
                <a:spcPct val="0"/>
              </a:spcBef>
              <a:spcAft>
                <a:spcPct val="15000"/>
              </a:spcAft>
            </a:pPr>
            <a:r>
              <a:rPr lang="en-US" sz="1700" dirty="0">
                <a:solidFill>
                  <a:schemeClr val="tx2">
                    <a:alpha val="99000"/>
                  </a:schemeClr>
                </a:solidFill>
              </a:rPr>
              <a:t>Gradient</a:t>
            </a:r>
          </a:p>
          <a:p>
            <a:pPr marL="0" lvl="1" defTabSz="622300">
              <a:lnSpc>
                <a:spcPct val="90000"/>
              </a:lnSpc>
              <a:spcBef>
                <a:spcPct val="0"/>
              </a:spcBef>
              <a:spcAft>
                <a:spcPct val="15000"/>
              </a:spcAft>
            </a:pPr>
            <a:r>
              <a:rPr lang="en-US" sz="1700" dirty="0">
                <a:solidFill>
                  <a:schemeClr val="tx2">
                    <a:alpha val="99000"/>
                  </a:schemeClr>
                </a:solidFill>
              </a:rPr>
              <a:t>Grid</a:t>
            </a:r>
          </a:p>
          <a:p>
            <a:pPr marL="0" lvl="1" defTabSz="622300">
              <a:lnSpc>
                <a:spcPct val="90000"/>
              </a:lnSpc>
              <a:spcBef>
                <a:spcPct val="0"/>
              </a:spcBef>
              <a:spcAft>
                <a:spcPct val="15000"/>
              </a:spcAft>
            </a:pPr>
            <a:r>
              <a:rPr lang="en-US" sz="1700" dirty="0">
                <a:solidFill>
                  <a:schemeClr val="tx2">
                    <a:alpha val="99000"/>
                  </a:schemeClr>
                </a:solidFill>
              </a:rPr>
              <a:t>Multi-Column</a:t>
            </a:r>
          </a:p>
          <a:p>
            <a:pPr marL="0" lvl="1" defTabSz="622300">
              <a:lnSpc>
                <a:spcPct val="90000"/>
              </a:lnSpc>
              <a:spcBef>
                <a:spcPct val="0"/>
              </a:spcBef>
              <a:spcAft>
                <a:spcPct val="15000"/>
              </a:spcAft>
            </a:pPr>
            <a:r>
              <a:rPr lang="en-US" sz="1700" dirty="0">
                <a:solidFill>
                  <a:schemeClr val="tx2">
                    <a:alpha val="99000"/>
                  </a:schemeClr>
                </a:solidFill>
              </a:rPr>
              <a:t>Region</a:t>
            </a:r>
          </a:p>
          <a:p>
            <a:pPr marL="0" lvl="1" defTabSz="622300">
              <a:lnSpc>
                <a:spcPct val="90000"/>
              </a:lnSpc>
              <a:spcBef>
                <a:spcPct val="0"/>
              </a:spcBef>
              <a:spcAft>
                <a:spcPct val="15000"/>
              </a:spcAft>
            </a:pPr>
            <a:r>
              <a:rPr lang="en-US" sz="1700" dirty="0">
                <a:solidFill>
                  <a:schemeClr val="tx2">
                    <a:alpha val="99000"/>
                  </a:schemeClr>
                </a:solidFill>
              </a:rPr>
              <a:t>SVG Filter Effects</a:t>
            </a:r>
          </a:p>
          <a:p>
            <a:pPr marL="0" lvl="1" defTabSz="622300">
              <a:lnSpc>
                <a:spcPct val="90000"/>
              </a:lnSpc>
              <a:spcBef>
                <a:spcPct val="0"/>
              </a:spcBef>
              <a:spcAft>
                <a:spcPct val="15000"/>
              </a:spcAft>
            </a:pPr>
            <a:r>
              <a:rPr lang="en-US" sz="1700" dirty="0">
                <a:solidFill>
                  <a:schemeClr val="tx2">
                    <a:alpha val="99000"/>
                  </a:schemeClr>
                </a:solidFill>
              </a:rPr>
              <a:t>Text Shadow</a:t>
            </a:r>
          </a:p>
          <a:p>
            <a:pPr marL="0" lvl="1" defTabSz="622300">
              <a:lnSpc>
                <a:spcPct val="90000"/>
              </a:lnSpc>
              <a:spcBef>
                <a:spcPct val="0"/>
              </a:spcBef>
              <a:spcAft>
                <a:spcPct val="15000"/>
              </a:spcAft>
            </a:pPr>
            <a:r>
              <a:rPr lang="en-US" sz="1700" dirty="0">
                <a:solidFill>
                  <a:schemeClr val="tx2">
                    <a:alpha val="99000"/>
                  </a:schemeClr>
                </a:solidFill>
              </a:rPr>
              <a:t>Transitions</a:t>
            </a:r>
          </a:p>
        </p:txBody>
      </p:sp>
      <p:sp>
        <p:nvSpPr>
          <p:cNvPr id="8" name="Freeform 7"/>
          <p:cNvSpPr/>
          <p:nvPr/>
        </p:nvSpPr>
        <p:spPr>
          <a:xfrm>
            <a:off x="7772181" y="1141413"/>
            <a:ext cx="2450592" cy="554037"/>
          </a:xfrm>
          <a:custGeom>
            <a:avLst/>
            <a:gdLst>
              <a:gd name="connsiteX0" fmla="*/ 0 w 2475854"/>
              <a:gd name="connsiteY0" fmla="*/ 0 h 990341"/>
              <a:gd name="connsiteX1" fmla="*/ 2475854 w 2475854"/>
              <a:gd name="connsiteY1" fmla="*/ 0 h 990341"/>
              <a:gd name="connsiteX2" fmla="*/ 2475854 w 2475854"/>
              <a:gd name="connsiteY2" fmla="*/ 990341 h 990341"/>
              <a:gd name="connsiteX3" fmla="*/ 0 w 2475854"/>
              <a:gd name="connsiteY3" fmla="*/ 990341 h 990341"/>
              <a:gd name="connsiteX4" fmla="*/ 0 w 2475854"/>
              <a:gd name="connsiteY4" fmla="*/ 0 h 990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990341">
                <a:moveTo>
                  <a:pt x="0" y="0"/>
                </a:moveTo>
                <a:lnTo>
                  <a:pt x="2475854" y="0"/>
                </a:lnTo>
                <a:lnTo>
                  <a:pt x="2475854" y="990341"/>
                </a:lnTo>
                <a:lnTo>
                  <a:pt x="0" y="990341"/>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algn="ctr" defTabSz="622300">
              <a:lnSpc>
                <a:spcPct val="90000"/>
              </a:lnSpc>
              <a:spcBef>
                <a:spcPct val="0"/>
              </a:spcBef>
              <a:spcAft>
                <a:spcPct val="35000"/>
              </a:spcAft>
            </a:pPr>
            <a:r>
              <a:rPr lang="en-US" sz="4000" dirty="0">
                <a:solidFill>
                  <a:schemeClr val="lt1">
                    <a:alpha val="99000"/>
                  </a:schemeClr>
                </a:solidFill>
              </a:rPr>
              <a:t>Others</a:t>
            </a:r>
          </a:p>
        </p:txBody>
      </p:sp>
      <p:sp>
        <p:nvSpPr>
          <p:cNvPr id="10" name="Freeform 9"/>
          <p:cNvSpPr/>
          <p:nvPr/>
        </p:nvSpPr>
        <p:spPr>
          <a:xfrm>
            <a:off x="7759550" y="1810512"/>
            <a:ext cx="2475854" cy="2944012"/>
          </a:xfrm>
          <a:custGeom>
            <a:avLst/>
            <a:gdLst>
              <a:gd name="connsiteX0" fmla="*/ 0 w 2475854"/>
              <a:gd name="connsiteY0" fmla="*/ 0 h 2944012"/>
              <a:gd name="connsiteX1" fmla="*/ 2475854 w 2475854"/>
              <a:gd name="connsiteY1" fmla="*/ 0 h 2944012"/>
              <a:gd name="connsiteX2" fmla="*/ 2475854 w 2475854"/>
              <a:gd name="connsiteY2" fmla="*/ 2944012 h 2944012"/>
              <a:gd name="connsiteX3" fmla="*/ 0 w 2475854"/>
              <a:gd name="connsiteY3" fmla="*/ 2944012 h 2944012"/>
              <a:gd name="connsiteX4" fmla="*/ 0 w 2475854"/>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2944012">
                <a:moveTo>
                  <a:pt x="0" y="0"/>
                </a:moveTo>
                <a:lnTo>
                  <a:pt x="2475854" y="0"/>
                </a:lnTo>
                <a:lnTo>
                  <a:pt x="2475854" y="2944012"/>
                </a:lnTo>
                <a:lnTo>
                  <a:pt x="0" y="2944012"/>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defTabSz="622300">
              <a:lnSpc>
                <a:spcPct val="90000"/>
              </a:lnSpc>
              <a:spcBef>
                <a:spcPct val="0"/>
              </a:spcBef>
              <a:spcAft>
                <a:spcPct val="15000"/>
              </a:spcAft>
            </a:pPr>
            <a:r>
              <a:rPr lang="en-US" sz="1700">
                <a:solidFill>
                  <a:schemeClr val="tx2">
                    <a:alpha val="99000"/>
                  </a:schemeClr>
                </a:solidFill>
              </a:rPr>
              <a:t>Advanced Hit Testing APIs</a:t>
            </a:r>
            <a:endParaRPr lang="en-US" sz="1700" dirty="0">
              <a:solidFill>
                <a:schemeClr val="tx2">
                  <a:alpha val="99000"/>
                </a:schemeClr>
              </a:solidFill>
            </a:endParaRPr>
          </a:p>
          <a:p>
            <a:pPr marL="0" lvl="1" defTabSz="622300">
              <a:lnSpc>
                <a:spcPct val="90000"/>
              </a:lnSpc>
              <a:spcBef>
                <a:spcPct val="0"/>
              </a:spcBef>
              <a:spcAft>
                <a:spcPct val="15000"/>
              </a:spcAft>
            </a:pPr>
            <a:r>
              <a:rPr lang="en-US" sz="1700" dirty="0">
                <a:solidFill>
                  <a:schemeClr val="tx2">
                    <a:alpha val="99000"/>
                  </a:schemeClr>
                </a:solidFill>
              </a:rPr>
              <a:t>Async</a:t>
            </a:r>
          </a:p>
          <a:p>
            <a:pPr marL="0" lvl="1" defTabSz="622300">
              <a:lnSpc>
                <a:spcPct val="90000"/>
              </a:lnSpc>
              <a:spcBef>
                <a:spcPct val="0"/>
              </a:spcBef>
              <a:spcAft>
                <a:spcPct val="15000"/>
              </a:spcAft>
            </a:pPr>
            <a:r>
              <a:rPr lang="en-US" sz="1700" dirty="0">
                <a:solidFill>
                  <a:schemeClr val="tx2">
                    <a:alpha val="99000"/>
                  </a:schemeClr>
                </a:solidFill>
              </a:rPr>
              <a:t>Media Queries Listeners</a:t>
            </a:r>
          </a:p>
          <a:p>
            <a:pPr marL="0" lvl="1" defTabSz="622300">
              <a:lnSpc>
                <a:spcPct val="90000"/>
              </a:lnSpc>
              <a:spcBef>
                <a:spcPct val="0"/>
              </a:spcBef>
              <a:spcAft>
                <a:spcPct val="15000"/>
              </a:spcAft>
            </a:pPr>
            <a:r>
              <a:rPr lang="en-US" sz="1700" dirty="0">
                <a:solidFill>
                  <a:schemeClr val="tx2">
                    <a:alpha val="99000"/>
                  </a:schemeClr>
                </a:solidFill>
              </a:rPr>
              <a:t>Web Performance APIs</a:t>
            </a:r>
          </a:p>
        </p:txBody>
      </p:sp>
      <p:cxnSp>
        <p:nvCxnSpPr>
          <p:cNvPr id="11" name="Straight Connector 10"/>
          <p:cNvCxnSpPr/>
          <p:nvPr/>
        </p:nvCxnSpPr>
        <p:spPr>
          <a:xfrm>
            <a:off x="4624565" y="1141412"/>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539870" y="1141414"/>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1956191" y="5613142"/>
            <a:ext cx="8279213" cy="627321"/>
          </a:xfrm>
          <a:prstGeom prst="rect">
            <a:avLst/>
          </a:prstGeom>
          <a:solidFill>
            <a:schemeClr val="tx2"/>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40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4223132"/>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1169561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885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err="1"/>
              <a:t>SignalR</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79932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a:t>SignalR</a:t>
            </a:r>
            <a:endParaRPr lang="en-US" dirty="0"/>
          </a:p>
        </p:txBody>
      </p:sp>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065614938"/>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1169561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988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a:t>OWIN</a:t>
            </a:r>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79932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OWIN</a:t>
            </a:r>
          </a:p>
        </p:txBody>
      </p:sp>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065614938"/>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75268698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41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What We Learned</a:t>
            </a:r>
            <a:endParaRPr lang="en-US" dirty="0"/>
          </a:p>
        </p:txBody>
      </p:sp>
      <p:sp>
        <p:nvSpPr>
          <p:cNvPr id="7" name="Rectangle 6"/>
          <p:cNvSpPr/>
          <p:nvPr/>
        </p:nvSpPr>
        <p:spPr bwMode="auto">
          <a:xfrm>
            <a:off x="4763" y="1695451"/>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HTML 5 in IE 9 &amp; 10</a:t>
            </a:r>
          </a:p>
        </p:txBody>
      </p:sp>
      <p:sp>
        <p:nvSpPr>
          <p:cNvPr id="8" name="Rectangle 7"/>
          <p:cNvSpPr/>
          <p:nvPr/>
        </p:nvSpPr>
        <p:spPr bwMode="auto">
          <a:xfrm>
            <a:off x="4763" y="2362894"/>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HTML5 Deep Dive</a:t>
            </a:r>
          </a:p>
        </p:txBody>
      </p:sp>
      <p:sp>
        <p:nvSpPr>
          <p:cNvPr id="9" name="Rectangle 8"/>
          <p:cNvSpPr/>
          <p:nvPr/>
        </p:nvSpPr>
        <p:spPr bwMode="auto">
          <a:xfrm>
            <a:off x="4763" y="3030337"/>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err="1">
                <a:gradFill>
                  <a:gsLst>
                    <a:gs pos="0">
                      <a:schemeClr val="bg1"/>
                    </a:gs>
                    <a:gs pos="100000">
                      <a:schemeClr val="bg1"/>
                    </a:gs>
                  </a:gsLst>
                  <a:lin ang="5400000" scaled="0"/>
                </a:gradFill>
              </a:rPr>
              <a:t>jQuery</a:t>
            </a:r>
            <a:r>
              <a:rPr lang="en-US" dirty="0">
                <a:gradFill>
                  <a:gsLst>
                    <a:gs pos="0">
                      <a:schemeClr val="bg1"/>
                    </a:gs>
                    <a:gs pos="100000">
                      <a:schemeClr val="bg1"/>
                    </a:gs>
                  </a:gsLst>
                  <a:lin ang="5400000" scaled="0"/>
                </a:gradFill>
              </a:rPr>
              <a:t> Fundamentals</a:t>
            </a:r>
          </a:p>
        </p:txBody>
      </p:sp>
    </p:spTree>
    <p:extLst>
      <p:ext uri="{BB962C8B-B14F-4D97-AF65-F5344CB8AC3E}">
        <p14:creationId xmlns:p14="http://schemas.microsoft.com/office/powerpoint/2010/main" val="16385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37878290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66"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0" y="0"/>
                        <a:ext cx="158750" cy="158750"/>
                      </a:xfrm>
                      <a:prstGeom prst="rect">
                        <a:avLst/>
                      </a:prstGeom>
                    </p:spPr>
                  </p:pic>
                </p:oleObj>
              </mc:Fallback>
            </mc:AlternateContent>
          </a:graphicData>
        </a:graphic>
      </p:graphicFrame>
      <p:sp>
        <p:nvSpPr>
          <p:cNvPr id="11" name="Content Placeholder 3"/>
          <p:cNvSpPr txBox="1">
            <a:spLocks/>
          </p:cNvSpPr>
          <p:nvPr>
            <p:custDataLst>
              <p:tags r:id="rId3"/>
            </p:custDataLst>
          </p:nvPr>
        </p:nvSpPr>
        <p:spPr>
          <a:xfrm>
            <a:off x="6172835"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9" name="Content Placeholder 3"/>
          <p:cNvSpPr txBox="1">
            <a:spLocks/>
          </p:cNvSpPr>
          <p:nvPr>
            <p:custDataLst>
              <p:tags r:id="rId4"/>
            </p:custDataLst>
          </p:nvPr>
        </p:nvSpPr>
        <p:spPr>
          <a:xfrm>
            <a:off x="516573"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3" name="Rectangle 2"/>
          <p:cNvSpPr/>
          <p:nvPr>
            <p:custDataLst>
              <p:tags r:id="rId5"/>
            </p:custDataLst>
          </p:nvPr>
        </p:nvSpPr>
        <p:spPr bwMode="auto">
          <a:xfrm>
            <a:off x="516572" y="1420813"/>
            <a:ext cx="5484178"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Related sessions</a:t>
            </a:r>
            <a:endParaRPr lang="en-US" sz="3200" dirty="0">
              <a:ln>
                <a:solidFill>
                  <a:schemeClr val="bg1">
                    <a:alpha val="0"/>
                  </a:schemeClr>
                </a:solidFill>
              </a:ln>
              <a:solidFill>
                <a:schemeClr val="bg1"/>
              </a:solidFill>
            </a:endParaRPr>
          </a:p>
        </p:txBody>
      </p:sp>
      <p:sp>
        <p:nvSpPr>
          <p:cNvPr id="8" name="Rectangle 7"/>
          <p:cNvSpPr/>
          <p:nvPr>
            <p:custDataLst>
              <p:tags r:id="rId6"/>
            </p:custDataLst>
          </p:nvPr>
        </p:nvSpPr>
        <p:spPr bwMode="auto">
          <a:xfrm>
            <a:off x="6172835" y="1420813"/>
            <a:ext cx="5503228" cy="58477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b"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Documentation &amp; articles</a:t>
            </a:r>
            <a:endParaRPr lang="en-US" sz="3200" dirty="0">
              <a:ln>
                <a:solidFill>
                  <a:schemeClr val="bg1">
                    <a:alpha val="0"/>
                  </a:schemeClr>
                </a:solidFill>
              </a:ln>
              <a:solidFill>
                <a:schemeClr val="bg1"/>
              </a:solidFill>
            </a:endParaRPr>
          </a:p>
        </p:txBody>
      </p:sp>
      <p:sp>
        <p:nvSpPr>
          <p:cNvPr id="2" name="Title 1"/>
          <p:cNvSpPr>
            <a:spLocks noGrp="1"/>
          </p:cNvSpPr>
          <p:nvPr>
            <p:ph type="title"/>
            <p:custDataLst>
              <p:tags r:id="rId7"/>
            </p:custDataLst>
          </p:nvPr>
        </p:nvSpPr>
        <p:spPr/>
        <p:txBody>
          <a:bodyPr/>
          <a:lstStyle/>
          <a:p>
            <a:r>
              <a:rPr lang="en-US" smtClean="0"/>
              <a:t>For More Information</a:t>
            </a:r>
            <a:endParaRPr lang="en-US" dirty="0"/>
          </a:p>
        </p:txBody>
      </p:sp>
    </p:spTree>
    <p:extLst>
      <p:ext uri="{BB962C8B-B14F-4D97-AF65-F5344CB8AC3E}">
        <p14:creationId xmlns:p14="http://schemas.microsoft.com/office/powerpoint/2010/main" val="307206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212652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746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custDataLst>
              <p:tags r:id="rId3"/>
            </p:custDataLst>
          </p:nvPr>
        </p:nvSpPr>
        <p:spPr>
          <a:xfrm>
            <a:off x="519112" y="2920496"/>
            <a:ext cx="11149013" cy="997196"/>
          </a:xfrm>
        </p:spPr>
        <p:txBody>
          <a:bodyPr/>
          <a:lstStyle/>
          <a:p>
            <a:pPr>
              <a:spcAft>
                <a:spcPts val="1200"/>
              </a:spcAft>
            </a:pPr>
            <a:r>
              <a:rPr lang="en-US" dirty="0" smtClean="0">
                <a:ln w="3175">
                  <a:noFill/>
                </a:ln>
                <a:gradFill flip="none" rotWithShape="1">
                  <a:gsLst>
                    <a:gs pos="0">
                      <a:srgbClr val="595959"/>
                    </a:gs>
                    <a:gs pos="86000">
                      <a:srgbClr val="595959"/>
                    </a:gs>
                  </a:gsLst>
                  <a:lin ang="5400000" scaled="0"/>
                  <a:tileRect/>
                </a:gradFill>
                <a:cs typeface="Arial" charset="0"/>
              </a:rPr>
              <a:t>Feedback and questions </a:t>
            </a:r>
            <a:r>
              <a:rPr lang="en-US" sz="3600" dirty="0" smtClean="0"/>
              <a:t/>
            </a:r>
            <a:br>
              <a:rPr lang="en-US" sz="3600" dirty="0" smtClean="0"/>
            </a:br>
            <a:r>
              <a:rPr lang="en-US" sz="3200" dirty="0" smtClean="0">
                <a:latin typeface="+mn-lt"/>
                <a:hlinkClick r:id="rId8"/>
              </a:rPr>
              <a:t>http://forums.dev.windows.com</a:t>
            </a: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68752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8594612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48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84708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9971869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356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html5labs.com</a:t>
            </a:r>
            <a:endParaRPr lang="en-US" dirty="0"/>
          </a:p>
        </p:txBody>
      </p:sp>
      <p:sp>
        <p:nvSpPr>
          <p:cNvPr id="3" name="Text Placeholder 2"/>
          <p:cNvSpPr>
            <a:spLocks noGrp="1"/>
          </p:cNvSpPr>
          <p:nvPr>
            <p:ph type="body" sz="quarter" idx="10"/>
            <p:custDataLst>
              <p:tags r:id="rId3"/>
            </p:custDataLst>
          </p:nvPr>
        </p:nvSpPr>
        <p:spPr>
          <a:xfrm>
            <a:off x="519112" y="1141413"/>
            <a:ext cx="11149013" cy="1040285"/>
          </a:xfrm>
        </p:spPr>
        <p:txBody>
          <a:bodyPr/>
          <a:lstStyle/>
          <a:p>
            <a:pPr>
              <a:spcAft>
                <a:spcPts val="1200"/>
              </a:spcAft>
            </a:pPr>
            <a:r>
              <a:rPr lang="en-US" sz="3200" dirty="0" smtClean="0">
                <a:ln w="3175">
                  <a:noFill/>
                </a:ln>
                <a:solidFill>
                  <a:schemeClr val="accent2">
                    <a:alpha val="99000"/>
                  </a:schemeClr>
                </a:solidFill>
                <a:cs typeface="Arial" charset="0"/>
              </a:rPr>
              <a:t>HTML5 </a:t>
            </a:r>
            <a:r>
              <a:rPr lang="en-US" sz="3200" dirty="0" err="1" smtClean="0">
                <a:ln w="3175">
                  <a:noFill/>
                </a:ln>
                <a:solidFill>
                  <a:schemeClr val="accent2">
                    <a:alpha val="99000"/>
                  </a:schemeClr>
                </a:solidFill>
                <a:cs typeface="Arial" charset="0"/>
              </a:rPr>
              <a:t>IndexedDB</a:t>
            </a:r>
            <a:r>
              <a:rPr lang="en-US" sz="3200" dirty="0" smtClean="0">
                <a:ln w="3175">
                  <a:noFill/>
                </a:ln>
                <a:solidFill>
                  <a:schemeClr val="accent2">
                    <a:alpha val="99000"/>
                  </a:schemeClr>
                </a:solidFill>
                <a:cs typeface="Arial" charset="0"/>
              </a:rPr>
              <a:t>, Web Sockets, File API, and Media Capture API </a:t>
            </a:r>
            <a:endParaRPr lang="en-US" sz="2400" dirty="0" smtClean="0">
              <a:solidFill>
                <a:schemeClr val="accent2">
                  <a:alpha val="99000"/>
                </a:schemeClr>
              </a:solidFill>
              <a:latin typeface="+mn-lt"/>
            </a:endParaRPr>
          </a:p>
          <a:p>
            <a:pPr>
              <a:spcAft>
                <a:spcPts val="1200"/>
              </a:spcAft>
            </a:pPr>
            <a:endParaRPr lang="en-US" sz="3200" dirty="0">
              <a:solidFill>
                <a:schemeClr val="accent2">
                  <a:alpha val="99000"/>
                </a:schemeClr>
              </a:solidFill>
              <a:latin typeface="+mn-lt"/>
            </a:endParaRPr>
          </a:p>
        </p:txBody>
      </p:sp>
      <p:pic>
        <p:nvPicPr>
          <p:cNvPr id="6349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6440" y="1695450"/>
            <a:ext cx="5795944" cy="5034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025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19312536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458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custDataLst>
              <p:tags r:id="rId3"/>
            </p:custDataLst>
          </p:nvPr>
        </p:nvSpPr>
        <p:spPr>
          <a:xfrm>
            <a:off x="519112" y="1140657"/>
            <a:ext cx="11149013" cy="5269135"/>
          </a:xfrm>
        </p:spPr>
        <p:txBody>
          <a:bodyPr/>
          <a:lstStyle/>
          <a:p>
            <a:pPr>
              <a:spcAft>
                <a:spcPts val="1200"/>
              </a:spcAft>
            </a:pPr>
            <a:r>
              <a:rPr lang="en-US" sz="4400" dirty="0">
                <a:ln w="3175">
                  <a:noFill/>
                </a:ln>
                <a:gradFill flip="none" rotWithShape="1">
                  <a:gsLst>
                    <a:gs pos="0">
                      <a:srgbClr val="595959"/>
                    </a:gs>
                    <a:gs pos="86000">
                      <a:srgbClr val="595959"/>
                    </a:gs>
                  </a:gsLst>
                  <a:lin ang="5400000" scaled="0"/>
                  <a:tileRect/>
                </a:gradFill>
                <a:cs typeface="Arial" charset="0"/>
              </a:rPr>
              <a:t>News</a:t>
            </a:r>
            <a:r>
              <a:rPr lang="en-US" dirty="0" smtClean="0"/>
              <a:t/>
            </a:r>
            <a:br>
              <a:rPr lang="en-US" dirty="0" smtClean="0"/>
            </a:br>
            <a:r>
              <a:rPr lang="en-US" sz="3200" dirty="0">
                <a:hlinkClick r:id="rId8"/>
              </a:rPr>
              <a:t>http://</a:t>
            </a:r>
            <a:r>
              <a:rPr lang="en-US" sz="3200" dirty="0" smtClean="0">
                <a:hlinkClick r:id="rId8"/>
              </a:rPr>
              <a:t>blogs.msdn.com/IE</a:t>
            </a:r>
            <a:endParaRPr lang="en-US" sz="3200" dirty="0" smtClean="0"/>
          </a:p>
          <a:p>
            <a:pPr>
              <a:spcAft>
                <a:spcPts val="1200"/>
              </a:spcAft>
            </a:pPr>
            <a:r>
              <a:rPr lang="en-US" sz="4400" dirty="0" smtClean="0">
                <a:ln w="3175">
                  <a:noFill/>
                </a:ln>
                <a:gradFill flip="none" rotWithShape="1">
                  <a:gsLst>
                    <a:gs pos="0">
                      <a:srgbClr val="595959"/>
                    </a:gs>
                    <a:gs pos="86000">
                      <a:srgbClr val="595959"/>
                    </a:gs>
                  </a:gsLst>
                  <a:lin ang="5400000" scaled="0"/>
                  <a:tileRect/>
                </a:gradFill>
                <a:cs typeface="Arial" charset="0"/>
              </a:rPr>
              <a:t>Demos</a:t>
            </a:r>
            <a:r>
              <a:rPr lang="en-US" sz="3200" dirty="0"/>
              <a:t/>
            </a:r>
            <a:br>
              <a:rPr lang="en-US" sz="3200" dirty="0"/>
            </a:br>
            <a:r>
              <a:rPr lang="en-US" sz="3200" dirty="0">
                <a:hlinkClick r:id="rId9"/>
              </a:rPr>
              <a:t>http://</a:t>
            </a:r>
            <a:r>
              <a:rPr lang="en-US" sz="3200" dirty="0" smtClean="0">
                <a:hlinkClick r:id="rId9"/>
              </a:rPr>
              <a:t>www.beautyoftheweb.com</a:t>
            </a:r>
            <a:endParaRPr lang="en-US" sz="3200" dirty="0" smtClean="0"/>
          </a:p>
          <a:p>
            <a:pPr>
              <a:spcAft>
                <a:spcPts val="1200"/>
              </a:spcAft>
            </a:pPr>
            <a:r>
              <a:rPr lang="en-US" sz="4400" dirty="0" smtClean="0">
                <a:ln w="3175">
                  <a:noFill/>
                </a:ln>
                <a:gradFill flip="none" rotWithShape="1">
                  <a:gsLst>
                    <a:gs pos="0">
                      <a:srgbClr val="595959"/>
                    </a:gs>
                    <a:gs pos="86000">
                      <a:srgbClr val="595959"/>
                    </a:gs>
                  </a:gsLst>
                  <a:lin ang="5400000" scaled="0"/>
                  <a:tileRect/>
                </a:gradFill>
                <a:cs typeface="Arial" charset="0"/>
              </a:rPr>
              <a:t>Technical </a:t>
            </a:r>
            <a:r>
              <a:rPr lang="en-US" sz="4400" dirty="0">
                <a:ln w="3175">
                  <a:noFill/>
                </a:ln>
                <a:gradFill flip="none" rotWithShape="1">
                  <a:gsLst>
                    <a:gs pos="0">
                      <a:srgbClr val="595959"/>
                    </a:gs>
                    <a:gs pos="86000">
                      <a:srgbClr val="595959"/>
                    </a:gs>
                  </a:gsLst>
                  <a:lin ang="5400000" scaled="0"/>
                  <a:tileRect/>
                </a:gradFill>
                <a:cs typeface="Arial" charset="0"/>
              </a:rPr>
              <a:t>Samples</a:t>
            </a:r>
            <a:r>
              <a:rPr lang="en-US" sz="3200" dirty="0"/>
              <a:t/>
            </a:r>
            <a:br>
              <a:rPr lang="en-US" sz="3200" dirty="0"/>
            </a:br>
            <a:r>
              <a:rPr lang="en-US" sz="3200" dirty="0">
                <a:hlinkClick r:id="rId10"/>
              </a:rPr>
              <a:t>http://</a:t>
            </a:r>
            <a:r>
              <a:rPr lang="en-US" sz="3200" dirty="0" smtClean="0">
                <a:hlinkClick r:id="rId10"/>
              </a:rPr>
              <a:t>www.ietestdrive.com</a:t>
            </a:r>
            <a:endParaRPr lang="en-US" sz="3200" dirty="0" smtClean="0"/>
          </a:p>
          <a:p>
            <a:pPr>
              <a:spcAft>
                <a:spcPts val="1200"/>
              </a:spcAft>
            </a:pPr>
            <a:r>
              <a:rPr lang="en-US" sz="4400" dirty="0" smtClean="0">
                <a:ln w="3175">
                  <a:noFill/>
                </a:ln>
                <a:gradFill flip="none" rotWithShape="1">
                  <a:gsLst>
                    <a:gs pos="0">
                      <a:srgbClr val="595959"/>
                    </a:gs>
                    <a:gs pos="86000">
                      <a:srgbClr val="595959"/>
                    </a:gs>
                  </a:gsLst>
                  <a:lin ang="5400000" scaled="0"/>
                  <a:tileRect/>
                </a:gradFill>
                <a:cs typeface="Arial" charset="0"/>
              </a:rPr>
              <a:t>HTML5 </a:t>
            </a:r>
            <a:r>
              <a:rPr lang="en-US" sz="4400" dirty="0">
                <a:ln w="3175">
                  <a:noFill/>
                </a:ln>
                <a:gradFill flip="none" rotWithShape="1">
                  <a:gsLst>
                    <a:gs pos="0">
                      <a:srgbClr val="595959"/>
                    </a:gs>
                    <a:gs pos="86000">
                      <a:srgbClr val="595959"/>
                    </a:gs>
                  </a:gsLst>
                  <a:lin ang="5400000" scaled="0"/>
                  <a:tileRect/>
                </a:gradFill>
                <a:cs typeface="Arial" charset="0"/>
              </a:rPr>
              <a:t>Labs</a:t>
            </a:r>
            <a:r>
              <a:rPr lang="en-US" sz="3200" dirty="0"/>
              <a:t/>
            </a:r>
            <a:br>
              <a:rPr lang="en-US" sz="3200" dirty="0"/>
            </a:br>
            <a:r>
              <a:rPr lang="en-US" sz="3200" dirty="0">
                <a:hlinkClick r:id="rId11"/>
              </a:rPr>
              <a:t>http://</a:t>
            </a:r>
            <a:r>
              <a:rPr lang="en-US" sz="3200" dirty="0" smtClean="0">
                <a:hlinkClick r:id="rId11"/>
              </a:rPr>
              <a:t>www.html5labs.com</a:t>
            </a:r>
            <a:endParaRPr lang="en-US" sz="3200" dirty="0" smtClean="0"/>
          </a:p>
          <a:p>
            <a:pPr>
              <a:spcAft>
                <a:spcPts val="1200"/>
              </a:spcAft>
            </a:pPr>
            <a:endParaRPr lang="en-US" sz="3200" dirty="0"/>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79997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GQ_H_yrL2EKxjmKKLG8JL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RKUstBeC70WBazl73kpDY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lvvZcr7qZkCg6AjtV7.Yh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74_SR.On6E2qZo3yDhnAA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B2F97D-0457-4986-9734-D03EB073C5EA}">
  <ds:schemaRefs>
    <ds:schemaRef ds:uri="http://www.w3.org/XML/1998/namespace"/>
    <ds:schemaRef ds:uri="http://schemas.openxmlformats.org/package/2006/metadata/core-properties"/>
    <ds:schemaRef ds:uri="http://purl.org/dc/elements/1.1/"/>
    <ds:schemaRef ds:uri="230e9df3-be65-4c73-a93b-d1236ebd677e"/>
    <ds:schemaRef ds:uri="http://schemas.microsoft.com/office/2006/documentManagement/types"/>
    <ds:schemaRef ds:uri="http://purl.org/dc/terms/"/>
    <ds:schemaRef ds:uri="http://schemas.microsoft.com/office/2006/metadata/properties"/>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3668</TotalTime>
  <Words>3746</Words>
  <Application>Microsoft Office PowerPoint</Application>
  <PresentationFormat>Custom</PresentationFormat>
  <Paragraphs>778</Paragraphs>
  <Slides>77</Slides>
  <Notes>46</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77</vt:i4>
      </vt:variant>
    </vt:vector>
  </HeadingPairs>
  <TitlesOfParts>
    <vt:vector size="91" baseType="lpstr">
      <vt:lpstr>Arial</vt:lpstr>
      <vt:lpstr>Segoe Light</vt:lpstr>
      <vt:lpstr>Lucida Grande</vt:lpstr>
      <vt:lpstr>Courier New Bold</vt:lpstr>
      <vt:lpstr>Segoe UI Light</vt:lpstr>
      <vt:lpstr>Gill Sans</vt:lpstr>
      <vt:lpstr>Segoe UI</vt:lpstr>
      <vt:lpstr>Consolas</vt:lpstr>
      <vt:lpstr>ヒラギノ角ゴ ProN W3</vt:lpstr>
      <vt:lpstr>ヒラギノ角ゴ ProN W6</vt:lpstr>
      <vt:lpstr>Helvetica</vt:lpstr>
      <vt:lpstr>MS1444_Windows Azure Template 16x9_r08b</vt:lpstr>
      <vt:lpstr>White with Consolas font for code slides</vt:lpstr>
      <vt:lpstr>think-cell Slide</vt:lpstr>
      <vt:lpstr>WebCamps Online</vt:lpstr>
      <vt:lpstr>Creating Rich  HTML 5 Experiences</vt:lpstr>
      <vt:lpstr>Agenda </vt:lpstr>
      <vt:lpstr>What is HTML5?</vt:lpstr>
      <vt:lpstr>PowerPoint Presentation</vt:lpstr>
      <vt:lpstr>HTML5 in IE9</vt:lpstr>
      <vt:lpstr>HTML5 in IE10</vt:lpstr>
      <vt:lpstr>html5labs.com</vt:lpstr>
      <vt:lpstr>Resources</vt:lpstr>
      <vt:lpstr>PowerPoint Presentation</vt:lpstr>
      <vt:lpstr>Map of HTML5</vt:lpstr>
      <vt:lpstr>New HTML5 Markup Elements</vt:lpstr>
      <vt:lpstr>Canvas</vt:lpstr>
      <vt:lpstr>Scalable Vector Graphics (SVG)</vt:lpstr>
      <vt:lpstr>SVG Code Example</vt:lpstr>
      <vt:lpstr>HTML 5 &lt;video&gt;</vt:lpstr>
      <vt:lpstr>HTML 5 &lt;video&gt; Attributes</vt:lpstr>
      <vt:lpstr>HTML 5 &lt;audio&gt;</vt:lpstr>
      <vt:lpstr>HTML5</vt:lpstr>
      <vt:lpstr>SVG</vt:lpstr>
      <vt:lpstr>Creating SVG Shapes</vt:lpstr>
      <vt:lpstr>SVG</vt:lpstr>
      <vt:lpstr>CSS3 Fonts &amp; @font-face</vt:lpstr>
      <vt:lpstr>CSS3 Media Queries</vt:lpstr>
      <vt:lpstr>CSS3 Colors</vt:lpstr>
      <vt:lpstr>CSS3 Backgrounds &amp; Borders</vt:lpstr>
      <vt:lpstr>CSS3 Transform</vt:lpstr>
      <vt:lpstr>CSS3 Demo</vt:lpstr>
      <vt:lpstr>Resources</vt:lpstr>
      <vt:lpstr>PowerPoint Presentation</vt:lpstr>
      <vt:lpstr>Who Uses jQuery?</vt:lpstr>
      <vt:lpstr>jQuery Community</vt:lpstr>
      <vt:lpstr>Adding jQuery</vt:lpstr>
      <vt:lpstr>jQuery Fundamentals</vt:lpstr>
      <vt:lpstr>Functional Syntax</vt:lpstr>
      <vt:lpstr>DOM Manipulation</vt:lpstr>
      <vt:lpstr>Chaining with jQuery</vt:lpstr>
      <vt:lpstr>jQuery Fundamentals</vt:lpstr>
      <vt:lpstr>jQuery</vt:lpstr>
      <vt:lpstr>jQuery – why so popular?</vt:lpstr>
      <vt:lpstr>jQuery Community</vt:lpstr>
      <vt:lpstr>Adding jQuery to your website</vt:lpstr>
      <vt:lpstr>jQuery Fundamentals</vt:lpstr>
      <vt:lpstr>How to start with jQuery</vt:lpstr>
      <vt:lpstr>DOM Manipulation</vt:lpstr>
      <vt:lpstr>Removing Elements</vt:lpstr>
      <vt:lpstr>jQuery Events</vt:lpstr>
      <vt:lpstr>jQuery Events</vt:lpstr>
      <vt:lpstr>jQuery &amp; Chaining</vt:lpstr>
      <vt:lpstr>jQuery Stack Architecture</vt:lpstr>
      <vt:lpstr>jQuery &amp; Chaining</vt:lpstr>
      <vt:lpstr>Chain Breakers</vt:lpstr>
      <vt:lpstr>jQuery Fundamentals</vt:lpstr>
      <vt:lpstr>jQuery Ajax</vt:lpstr>
      <vt:lpstr>jQuery Ajax</vt:lpstr>
      <vt:lpstr>jQuery Ajax - $.load()</vt:lpstr>
      <vt:lpstr>jQuery Ajax - $.getJSON()</vt:lpstr>
      <vt:lpstr>ajax</vt:lpstr>
      <vt:lpstr>Template Syntax</vt:lpstr>
      <vt:lpstr>Template Syntax</vt:lpstr>
      <vt:lpstr>Template Syntax</vt:lpstr>
      <vt:lpstr>.render()</vt:lpstr>
      <vt:lpstr>.render()</vt:lpstr>
      <vt:lpstr>jQuery Templating</vt:lpstr>
      <vt:lpstr>jQuery UI</vt:lpstr>
      <vt:lpstr>jQuery UI</vt:lpstr>
      <vt:lpstr>Jquery UI</vt:lpstr>
      <vt:lpstr>PowerPoint Presentation</vt:lpstr>
      <vt:lpstr>Knockout.js</vt:lpstr>
      <vt:lpstr>PowerPoint Presentation</vt:lpstr>
      <vt:lpstr>SignalR</vt:lpstr>
      <vt:lpstr>PowerPoint Presentation</vt:lpstr>
      <vt:lpstr>OWIN</vt:lpstr>
      <vt:lpstr>What We Learned</vt:lpstr>
      <vt:lpstr>For More Information</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Brady Gaster</cp:lastModifiedBy>
  <cp:revision>346</cp:revision>
  <cp:lastPrinted>2011-10-11T14:25:22Z</cp:lastPrinted>
  <dcterms:created xsi:type="dcterms:W3CDTF">2011-03-29T16:07:22Z</dcterms:created>
  <dcterms:modified xsi:type="dcterms:W3CDTF">2012-04-06T22:15:03Z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